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60" r:id="rId5"/>
    <p:sldId id="259" r:id="rId6"/>
    <p:sldId id="264" r:id="rId7"/>
    <p:sldId id="263" r:id="rId8"/>
    <p:sldId id="262" r:id="rId9"/>
    <p:sldId id="261" r:id="rId10"/>
    <p:sldId id="266" r:id="rId11"/>
    <p:sldId id="268" r:id="rId12"/>
    <p:sldId id="267" r:id="rId13"/>
    <p:sldId id="265" r:id="rId14"/>
    <p:sldId id="269" r:id="rId15"/>
    <p:sldId id="271" r:id="rId16"/>
    <p:sldId id="274" r:id="rId17"/>
    <p:sldId id="272" r:id="rId18"/>
    <p:sldId id="275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research\PER_SoTL\Letters%20Home\assessment%20-%20fall%202016\self-confidence%20resposnes%20-%20fall%20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research\PER_SoTL\Letters%20Home\assessment%20-%20fall%202016\WBL%20-%20self-confidence%20resposnes%20-%20fall%20201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research\PER_SoTL\Letters%20Home\assessment%20-%20fall%202016\self-confidence%20resposnes%20-%20fall%202016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research\PER_SoTL\Letters%20Home\assessment%20-%20fall%202016\WBL%20-%20self-confidence%20resposnes%20-%20fall%202016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Student Self-Confidence* – Intro</a:t>
            </a:r>
            <a:r>
              <a:rPr lang="en-US" baseline="0" dirty="0">
                <a:solidFill>
                  <a:schemeClr val="tx1"/>
                </a:solidFill>
              </a:rPr>
              <a:t> Course with Letters Home</a:t>
            </a:r>
            <a:endParaRPr lang="en-US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3"/>
          <c:order val="3"/>
          <c:tx>
            <c:strRef>
              <c:f>Sheet6!$L$1</c:f>
              <c:strCache>
                <c:ptCount val="1"/>
                <c:pt idx="0">
                  <c:v>Conduct a physics experiment.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star"/>
            <c:size val="16"/>
            <c:spPr>
              <a:noFill/>
              <a:ln w="19050">
                <a:solidFill>
                  <a:schemeClr val="tx1"/>
                </a:solidFill>
              </a:ln>
              <a:effectLst/>
            </c:spPr>
          </c:marker>
          <c:xVal>
            <c:numRef>
              <c:f>Sheet6!$H$2:$H$5</c:f>
              <c:numCache>
                <c:formatCode>m/d/yyyy</c:formatCode>
                <c:ptCount val="4"/>
                <c:pt idx="0">
                  <c:v>42628</c:v>
                </c:pt>
                <c:pt idx="1">
                  <c:v>42656</c:v>
                </c:pt>
                <c:pt idx="2">
                  <c:v>42677</c:v>
                </c:pt>
                <c:pt idx="3">
                  <c:v>42710</c:v>
                </c:pt>
              </c:numCache>
            </c:numRef>
          </c:xVal>
          <c:yVal>
            <c:numRef>
              <c:f>Sheet6!$L$2:$L$5</c:f>
              <c:numCache>
                <c:formatCode>General</c:formatCode>
                <c:ptCount val="4"/>
                <c:pt idx="0">
                  <c:v>2</c:v>
                </c:pt>
                <c:pt idx="1">
                  <c:v>2.2727272727272729</c:v>
                </c:pt>
                <c:pt idx="2">
                  <c:v>2.5833333333333335</c:v>
                </c:pt>
                <c:pt idx="3">
                  <c:v>2.6363636363636362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D16-4740-9CBB-14E0429B473B}"/>
            </c:ext>
          </c:extLst>
        </c:ser>
        <c:ser>
          <c:idx val="4"/>
          <c:order val="4"/>
          <c:tx>
            <c:strRef>
              <c:f>Sheet6!$M$1</c:f>
              <c:strCache>
                <c:ptCount val="1"/>
                <c:pt idx="0">
                  <c:v>Evaluate the reasonableness of the result of a physics experiment.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Sheet6!$H$2:$H$5</c:f>
              <c:numCache>
                <c:formatCode>m/d/yyyy</c:formatCode>
                <c:ptCount val="4"/>
                <c:pt idx="0">
                  <c:v>42628</c:v>
                </c:pt>
                <c:pt idx="1">
                  <c:v>42656</c:v>
                </c:pt>
                <c:pt idx="2">
                  <c:v>42677</c:v>
                </c:pt>
                <c:pt idx="3">
                  <c:v>42710</c:v>
                </c:pt>
              </c:numCache>
            </c:numRef>
          </c:xVal>
          <c:yVal>
            <c:numRef>
              <c:f>Sheet6!$M$2:$M$5</c:f>
              <c:numCache>
                <c:formatCode>General</c:formatCode>
                <c:ptCount val="4"/>
                <c:pt idx="0">
                  <c:v>1.9090909090909092</c:v>
                </c:pt>
                <c:pt idx="1">
                  <c:v>2.1818181818181817</c:v>
                </c:pt>
                <c:pt idx="2">
                  <c:v>2.4166666666666665</c:v>
                </c:pt>
                <c:pt idx="3">
                  <c:v>2.6363636363636362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D16-4740-9CBB-14E0429B473B}"/>
            </c:ext>
          </c:extLst>
        </c:ser>
        <c:ser>
          <c:idx val="5"/>
          <c:order val="5"/>
          <c:tx>
            <c:strRef>
              <c:f>Sheet6!$N$1</c:f>
              <c:strCache>
                <c:ptCount val="1"/>
                <c:pt idx="0">
                  <c:v>Interpret meaning from the result of a physics experiment.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triangle"/>
            <c:size val="12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Sheet6!$H$2:$H$5</c:f>
              <c:numCache>
                <c:formatCode>m/d/yyyy</c:formatCode>
                <c:ptCount val="4"/>
                <c:pt idx="0">
                  <c:v>42628</c:v>
                </c:pt>
                <c:pt idx="1">
                  <c:v>42656</c:v>
                </c:pt>
                <c:pt idx="2">
                  <c:v>42677</c:v>
                </c:pt>
                <c:pt idx="3">
                  <c:v>42710</c:v>
                </c:pt>
              </c:numCache>
            </c:numRef>
          </c:xVal>
          <c:yVal>
            <c:numRef>
              <c:f>Sheet6!$N$2:$N$5</c:f>
              <c:numCache>
                <c:formatCode>General</c:formatCode>
                <c:ptCount val="4"/>
                <c:pt idx="0">
                  <c:v>2</c:v>
                </c:pt>
                <c:pt idx="1">
                  <c:v>1.9</c:v>
                </c:pt>
                <c:pt idx="2">
                  <c:v>2.25</c:v>
                </c:pt>
                <c:pt idx="3">
                  <c:v>2.5454545454545454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0D16-4740-9CBB-14E0429B473B}"/>
            </c:ext>
          </c:extLst>
        </c:ser>
        <c:ser>
          <c:idx val="6"/>
          <c:order val="6"/>
          <c:tx>
            <c:strRef>
              <c:f>Sheet6!$O$1</c:f>
              <c:strCache>
                <c:ptCount val="1"/>
                <c:pt idx="0">
                  <c:v>Create a graph to depict the relationship between two physical quantities based on experimental data.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Sheet6!$H$2:$H$5</c:f>
              <c:numCache>
                <c:formatCode>m/d/yyyy</c:formatCode>
                <c:ptCount val="4"/>
                <c:pt idx="0">
                  <c:v>42628</c:v>
                </c:pt>
                <c:pt idx="1">
                  <c:v>42656</c:v>
                </c:pt>
                <c:pt idx="2">
                  <c:v>42677</c:v>
                </c:pt>
                <c:pt idx="3">
                  <c:v>42710</c:v>
                </c:pt>
              </c:numCache>
            </c:numRef>
          </c:xVal>
          <c:yVal>
            <c:numRef>
              <c:f>Sheet6!$O$2:$O$5</c:f>
              <c:numCache>
                <c:formatCode>General</c:formatCode>
                <c:ptCount val="4"/>
                <c:pt idx="0">
                  <c:v>2.0909090909090908</c:v>
                </c:pt>
                <c:pt idx="1">
                  <c:v>2.3636363636363638</c:v>
                </c:pt>
                <c:pt idx="2">
                  <c:v>2.3333333333333335</c:v>
                </c:pt>
                <c:pt idx="3">
                  <c:v>2.6363636363636362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0D16-4740-9CBB-14E0429B473B}"/>
            </c:ext>
          </c:extLst>
        </c:ser>
        <c:ser>
          <c:idx val="7"/>
          <c:order val="7"/>
          <c:tx>
            <c:strRef>
              <c:f>Sheet6!$P$1</c:f>
              <c:strCache>
                <c:ptCount val="1"/>
                <c:pt idx="0">
                  <c:v>Examine and draw conclusions from a graph depicting the relationship between two physical quantities.</c:v>
                </c:pt>
              </c:strCache>
            </c:strRef>
          </c:tx>
          <c:spPr>
            <a:ln w="19050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diamond"/>
            <c:size val="10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xVal>
            <c:numRef>
              <c:f>Sheet6!$H$2:$H$5</c:f>
              <c:numCache>
                <c:formatCode>m/d/yyyy</c:formatCode>
                <c:ptCount val="4"/>
                <c:pt idx="0">
                  <c:v>42628</c:v>
                </c:pt>
                <c:pt idx="1">
                  <c:v>42656</c:v>
                </c:pt>
                <c:pt idx="2">
                  <c:v>42677</c:v>
                </c:pt>
                <c:pt idx="3">
                  <c:v>42710</c:v>
                </c:pt>
              </c:numCache>
            </c:numRef>
          </c:xVal>
          <c:yVal>
            <c:numRef>
              <c:f>Sheet6!$P$2:$P$5</c:f>
              <c:numCache>
                <c:formatCode>General</c:formatCode>
                <c:ptCount val="4"/>
                <c:pt idx="0">
                  <c:v>2.1818181818181817</c:v>
                </c:pt>
                <c:pt idx="1">
                  <c:v>2.2727272727272729</c:v>
                </c:pt>
                <c:pt idx="2">
                  <c:v>2.2727272727272729</c:v>
                </c:pt>
                <c:pt idx="3">
                  <c:v>2.4545454545454546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0D16-4740-9CBB-14E0429B47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71360"/>
        <c:axId val="57694048"/>
        <c:extLst xmlns:c16r2="http://schemas.microsoft.com/office/drawing/2015/06/chart">
          <c:ext xmlns:c15="http://schemas.microsoft.com/office/drawing/2012/chart" uri="{02D57815-91ED-43cb-92C2-25804820EDAC}">
            <c15:filteredScatterSeries>
              <c15:ser>
                <c:idx val="0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Sheet6!$I$1</c15:sqref>
                        </c15:formulaRef>
                      </c:ext>
                    </c:extLst>
                    <c:strCache>
                      <c:ptCount val="1"/>
                      <c:pt idx="0">
                        <c:v>Read and understand a physics problem.</c:v>
                      </c:pt>
                    </c:strCache>
                  </c:strRef>
                </c:tx>
                <c:spPr>
                  <a:ln w="19050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Sheet6!$I$2:$I$5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2.0909090909090908</c:v>
                      </c:pt>
                      <c:pt idx="1">
                        <c:v>2.1818181818181817</c:v>
                      </c:pt>
                      <c:pt idx="2">
                        <c:v>2.4166666666666665</c:v>
                      </c:pt>
                      <c:pt idx="3">
                        <c:v>2.3636363636363638</c:v>
                      </c:pt>
                    </c:numCache>
                  </c:numRef>
                </c:y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5-0D16-4740-9CBB-14E0429B473B}"/>
                  </c:ext>
                </c:extLst>
              </c15:ser>
            </c15:filteredScatterSeries>
            <c15:filteredScatterSeries>
              <c15:ser>
                <c:idx val="1"/>
                <c:order val="1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Sheet6!$J$1</c15:sqref>
                        </c15:formulaRef>
                      </c:ext>
                    </c:extLst>
                    <c:strCache>
                      <c:ptCount val="1"/>
                      <c:pt idx="0">
                        <c:v>Apply mathematics to solve a physics problem for a desired unknown quantity.</c:v>
                      </c:pt>
                    </c:strCache>
                  </c:strRef>
                </c:tx>
                <c:spPr>
                  <a:ln w="19050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Sheet6!$J$2:$J$5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2.1818181818181817</c:v>
                      </c:pt>
                      <c:pt idx="2">
                        <c:v>2.3333333333333335</c:v>
                      </c:pt>
                      <c:pt idx="3">
                        <c:v>2.3636363636363638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6-0D16-4740-9CBB-14E0429B473B}"/>
                  </c:ext>
                </c:extLst>
              </c15:ser>
            </c15:filteredScatterSeries>
            <c15:filteredScatterSeries>
              <c15:ser>
                <c:idx val="2"/>
                <c:order val="2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Sheet6!$K$1</c15:sqref>
                        </c15:formulaRef>
                      </c:ext>
                    </c:extLst>
                    <c:strCache>
                      <c:ptCount val="1"/>
                      <c:pt idx="0">
                        <c:v>Evaluate the reasonableness of the answer to a physics problem.</c:v>
                      </c:pt>
                    </c:strCache>
                  </c:strRef>
                </c:tx>
                <c:spPr>
                  <a:ln w="19050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Sheet6!$K$2:$K$5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1.7272727272727273</c:v>
                      </c:pt>
                      <c:pt idx="1">
                        <c:v>2.1818181818181817</c:v>
                      </c:pt>
                      <c:pt idx="2">
                        <c:v>2.0833333333333335</c:v>
                      </c:pt>
                      <c:pt idx="3">
                        <c:v>2.2727272727272729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7-0D16-4740-9CBB-14E0429B473B}"/>
                  </c:ext>
                </c:extLst>
              </c15:ser>
            </c15:filteredScatterSeries>
            <c15:filteredScatterSeries>
              <c15:ser>
                <c:idx val="8"/>
                <c:order val="8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Sheet6!$Q$1</c15:sqref>
                        </c15:formulaRef>
                      </c:ext>
                    </c:extLst>
                    <c:strCache>
                      <c:ptCount val="1"/>
                      <c:pt idx="0">
                        <c:v>Collaborate with fellow students in problem solving.</c:v>
                      </c:pt>
                    </c:strCache>
                  </c:strRef>
                </c:tx>
                <c:spPr>
                  <a:ln w="19050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>
                        <a:lumMod val="60000"/>
                      </a:schemeClr>
                    </a:solidFill>
                    <a:ln w="9525">
                      <a:solidFill>
                        <a:schemeClr val="accent3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Sheet6!$Q$2:$Q$5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2.4545454545454546</c:v>
                      </c:pt>
                      <c:pt idx="1">
                        <c:v>2.2727272727272729</c:v>
                      </c:pt>
                      <c:pt idx="2">
                        <c:v>2.5833333333333335</c:v>
                      </c:pt>
                      <c:pt idx="3">
                        <c:v>2.8181818181818183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8-0D16-4740-9CBB-14E0429B473B}"/>
                  </c:ext>
                </c:extLst>
              </c15:ser>
            </c15:filteredScatterSeries>
            <c15:filteredScatterSeries>
              <c15:ser>
                <c:idx val="9"/>
                <c:order val="9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Sheet6!$R$1</c15:sqref>
                        </c15:formulaRef>
                      </c:ext>
                    </c:extLst>
                    <c:strCache>
                      <c:ptCount val="1"/>
                      <c:pt idx="0">
                        <c:v>Collaborate with fellow students in a physics experiment.</c:v>
                      </c:pt>
                    </c:strCache>
                  </c:strRef>
                </c:tx>
                <c:spPr>
                  <a:ln w="19050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60000"/>
                      </a:schemeClr>
                    </a:solidFill>
                    <a:ln w="9525">
                      <a:solidFill>
                        <a:schemeClr val="accent4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Sheet6!$R$2:$R$5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2.3636363636363638</c:v>
                      </c:pt>
                      <c:pt idx="1">
                        <c:v>2.5454545454545454</c:v>
                      </c:pt>
                      <c:pt idx="2">
                        <c:v>2.5833333333333335</c:v>
                      </c:pt>
                      <c:pt idx="3">
                        <c:v>2.8181818181818183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9-0D16-4740-9CBB-14E0429B473B}"/>
                  </c:ext>
                </c:extLst>
              </c15:ser>
            </c15:filteredScatterSeries>
            <c15:filteredScatterSeries>
              <c15:ser>
                <c:idx val="10"/>
                <c:order val="10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Sheet6!$S$1</c15:sqref>
                        </c15:formulaRef>
                      </c:ext>
                    </c:extLst>
                    <c:strCache>
                      <c:ptCount val="1"/>
                      <c:pt idx="0">
                        <c:v>Communicate physics concepts with someone outside of class.</c:v>
                      </c:pt>
                    </c:strCache>
                  </c:strRef>
                </c:tx>
                <c:spPr>
                  <a:ln w="19050" cap="rnd">
                    <a:solidFill>
                      <a:schemeClr val="accent5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>
                        <a:lumMod val="60000"/>
                      </a:schemeClr>
                    </a:solidFill>
                    <a:ln w="9525">
                      <a:solidFill>
                        <a:schemeClr val="accent5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Sheet6!$S$2:$S$5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1.9090909090909092</c:v>
                      </c:pt>
                      <c:pt idx="1">
                        <c:v>2.3636363636363638</c:v>
                      </c:pt>
                      <c:pt idx="2">
                        <c:v>2.4166666666666665</c:v>
                      </c:pt>
                      <c:pt idx="3">
                        <c:v>2.4545454545454546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A-0D16-4740-9CBB-14E0429B473B}"/>
                  </c:ext>
                </c:extLst>
              </c15:ser>
            </c15:filteredScatterSeries>
            <c15:filteredScatterSeries>
              <c15:ser>
                <c:idx val="11"/>
                <c:order val="11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Sheet6!$T$1</c15:sqref>
                        </c15:formulaRef>
                      </c:ext>
                    </c:extLst>
                    <c:strCache>
                      <c:ptCount val="1"/>
                      <c:pt idx="0">
                        <c:v>Communicate the set-up of a physics experiment with someone outside of class.</c:v>
                      </c:pt>
                    </c:strCache>
                  </c:strRef>
                </c:tx>
                <c:spPr>
                  <a:ln w="19050" cap="rnd">
                    <a:solidFill>
                      <a:schemeClr val="accent6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>
                        <a:lumMod val="60000"/>
                      </a:schemeClr>
                    </a:solidFill>
                    <a:ln w="9525">
                      <a:solidFill>
                        <a:schemeClr val="accent6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Sheet6!$T$2:$T$5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2.2727272727272729</c:v>
                      </c:pt>
                      <c:pt idx="2">
                        <c:v>2.3333333333333335</c:v>
                      </c:pt>
                      <c:pt idx="3">
                        <c:v>2.5454545454545454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B-0D16-4740-9CBB-14E0429B473B}"/>
                  </c:ext>
                </c:extLst>
              </c15:ser>
            </c15:filteredScatterSeries>
            <c15:filteredScatterSeries>
              <c15:ser>
                <c:idx val="12"/>
                <c:order val="12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Sheet6!$U$1</c15:sqref>
                        </c15:formulaRef>
                      </c:ext>
                    </c:extLst>
                    <c:strCache>
                      <c:ptCount val="1"/>
                      <c:pt idx="0">
                        <c:v>Communicate the procedure of a physics experiment with someone outside of class.</c:v>
                      </c:pt>
                    </c:strCache>
                  </c:strRef>
                </c:tx>
                <c:spPr>
                  <a:ln w="19050" cap="rnd">
                    <a:solidFill>
                      <a:schemeClr val="accent1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Sheet6!$U$2:$U$5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2.1818181818181817</c:v>
                      </c:pt>
                      <c:pt idx="1">
                        <c:v>2.2727272727272729</c:v>
                      </c:pt>
                      <c:pt idx="2">
                        <c:v>2.3333333333333335</c:v>
                      </c:pt>
                      <c:pt idx="3">
                        <c:v>2.4545454545454546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C-0D16-4740-9CBB-14E0429B473B}"/>
                  </c:ext>
                </c:extLst>
              </c15:ser>
            </c15:filteredScatterSeries>
            <c15:filteredScatterSeries>
              <c15:ser>
                <c:idx val="13"/>
                <c:order val="13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Sheet6!$V$1</c15:sqref>
                        </c15:formulaRef>
                      </c:ext>
                    </c:extLst>
                    <c:strCache>
                      <c:ptCount val="1"/>
                      <c:pt idx="0">
                        <c:v>Communicate the results of a physics experiment with someone outside of class.</c:v>
                      </c:pt>
                    </c:strCache>
                  </c:strRef>
                </c:tx>
                <c:spPr>
                  <a:ln w="19050" cap="rnd">
                    <a:solidFill>
                      <a:schemeClr val="accent2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Sheet6!$V$2:$V$5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2.3636363636363638</c:v>
                      </c:pt>
                      <c:pt idx="1">
                        <c:v>2.0909090909090908</c:v>
                      </c:pt>
                      <c:pt idx="2">
                        <c:v>2.4166666666666665</c:v>
                      </c:pt>
                      <c:pt idx="3">
                        <c:v>2.5454545454545454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D-0D16-4740-9CBB-14E0429B473B}"/>
                  </c:ext>
                </c:extLst>
              </c15:ser>
            </c15:filteredScatterSeries>
            <c15:filteredScatterSeries>
              <c15:ser>
                <c:idx val="14"/>
                <c:order val="14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Sheet6!$W$1</c15:sqref>
                        </c15:formulaRef>
                      </c:ext>
                    </c:extLst>
                    <c:strCache>
                      <c:ptCount val="1"/>
                      <c:pt idx="0">
                        <c:v>Communicate what you learned from a physics experiment with someone outside of class.</c:v>
                      </c:pt>
                    </c:strCache>
                  </c:strRef>
                </c:tx>
                <c:spPr>
                  <a:ln w="19050" cap="rnd">
                    <a:solidFill>
                      <a:schemeClr val="accent3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>
                        <a:lumMod val="80000"/>
                        <a:lumOff val="20000"/>
                      </a:schemeClr>
                    </a:solidFill>
                    <a:ln w="9525">
                      <a:solidFill>
                        <a:schemeClr val="accent3">
                          <a:lumMod val="80000"/>
                          <a:lumOff val="2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Sheet6!$W$2:$W$5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2.2727272727272729</c:v>
                      </c:pt>
                      <c:pt idx="1">
                        <c:v>2.2727272727272729</c:v>
                      </c:pt>
                      <c:pt idx="2">
                        <c:v>2.25</c:v>
                      </c:pt>
                      <c:pt idx="3">
                        <c:v>2.4545454545454546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E-0D16-4740-9CBB-14E0429B473B}"/>
                  </c:ext>
                </c:extLst>
              </c15:ser>
            </c15:filteredScatterSeries>
          </c:ext>
        </c:extLst>
      </c:scatterChart>
      <c:valAx>
        <c:axId val="5371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694048"/>
        <c:crosses val="autoZero"/>
        <c:crossBetween val="midCat"/>
        <c:majorUnit val="20"/>
      </c:valAx>
      <c:valAx>
        <c:axId val="5769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136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92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Student Self-Confidence – Intro Course with Lab Reports</a:t>
            </a:r>
            <a:endParaRPr lang="en-US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92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'RA graphs'!$L$1</c:f>
              <c:strCache>
                <c:ptCount val="1"/>
                <c:pt idx="0">
                  <c:v>Conduct a physics experiment.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star"/>
            <c:size val="16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'RA graphs'!$H$2:$H$8</c:f>
              <c:numCache>
                <c:formatCode>m/d/yyyy</c:formatCode>
                <c:ptCount val="7"/>
                <c:pt idx="0">
                  <c:v>42622</c:v>
                </c:pt>
                <c:pt idx="1">
                  <c:v>42634</c:v>
                </c:pt>
                <c:pt idx="2">
                  <c:v>42643</c:v>
                </c:pt>
                <c:pt idx="3">
                  <c:v>42655</c:v>
                </c:pt>
                <c:pt idx="4">
                  <c:v>42670</c:v>
                </c:pt>
                <c:pt idx="5">
                  <c:v>42683</c:v>
                </c:pt>
                <c:pt idx="6">
                  <c:v>42711</c:v>
                </c:pt>
              </c:numCache>
            </c:numRef>
          </c:xVal>
          <c:yVal>
            <c:numRef>
              <c:f>'RA graphs'!$L$2:$L$8</c:f>
              <c:numCache>
                <c:formatCode>General</c:formatCode>
                <c:ptCount val="7"/>
                <c:pt idx="0">
                  <c:v>1.7142857142857144</c:v>
                </c:pt>
                <c:pt idx="1">
                  <c:v>2.5</c:v>
                </c:pt>
                <c:pt idx="2">
                  <c:v>2.7142857142857144</c:v>
                </c:pt>
                <c:pt idx="3">
                  <c:v>2.5714285714285716</c:v>
                </c:pt>
                <c:pt idx="4">
                  <c:v>2.2857142857142856</c:v>
                </c:pt>
                <c:pt idx="5">
                  <c:v>2.2857142857142856</c:v>
                </c:pt>
                <c:pt idx="6">
                  <c:v>2.5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F36-4B78-99F2-385E21DC1921}"/>
            </c:ext>
          </c:extLst>
        </c:ser>
        <c:ser>
          <c:idx val="1"/>
          <c:order val="1"/>
          <c:tx>
            <c:strRef>
              <c:f>'RA graphs'!$M$1</c:f>
              <c:strCache>
                <c:ptCount val="1"/>
                <c:pt idx="0">
                  <c:v>Evaluate the reasonableness of the result of a physics experiment.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'RA graphs'!$H$2:$H$8</c:f>
              <c:numCache>
                <c:formatCode>m/d/yyyy</c:formatCode>
                <c:ptCount val="7"/>
                <c:pt idx="0">
                  <c:v>42622</c:v>
                </c:pt>
                <c:pt idx="1">
                  <c:v>42634</c:v>
                </c:pt>
                <c:pt idx="2">
                  <c:v>42643</c:v>
                </c:pt>
                <c:pt idx="3">
                  <c:v>42655</c:v>
                </c:pt>
                <c:pt idx="4">
                  <c:v>42670</c:v>
                </c:pt>
                <c:pt idx="5">
                  <c:v>42683</c:v>
                </c:pt>
                <c:pt idx="6">
                  <c:v>42711</c:v>
                </c:pt>
              </c:numCache>
            </c:numRef>
          </c:xVal>
          <c:yVal>
            <c:numRef>
              <c:f>'RA graphs'!$M$2:$M$8</c:f>
              <c:numCache>
                <c:formatCode>General</c:formatCode>
                <c:ptCount val="7"/>
                <c:pt idx="0">
                  <c:v>1.5714285714285716</c:v>
                </c:pt>
                <c:pt idx="1">
                  <c:v>2.1666666666666665</c:v>
                </c:pt>
                <c:pt idx="2">
                  <c:v>2.2857142857142856</c:v>
                </c:pt>
                <c:pt idx="3">
                  <c:v>2.2857142857142856</c:v>
                </c:pt>
                <c:pt idx="4">
                  <c:v>2.2857142857142856</c:v>
                </c:pt>
                <c:pt idx="5">
                  <c:v>2.1428571428571428</c:v>
                </c:pt>
                <c:pt idx="6">
                  <c:v>2.3333333333333335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F36-4B78-99F2-385E21DC1921}"/>
            </c:ext>
          </c:extLst>
        </c:ser>
        <c:ser>
          <c:idx val="2"/>
          <c:order val="2"/>
          <c:tx>
            <c:strRef>
              <c:f>'RA graphs'!$N$1</c:f>
              <c:strCache>
                <c:ptCount val="1"/>
                <c:pt idx="0">
                  <c:v>Interpret meaning from the result of a physics experiment.</c:v>
                </c:pt>
              </c:strCache>
            </c:strRef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triangle"/>
            <c:size val="10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'RA graphs'!$H$2:$H$8</c:f>
              <c:numCache>
                <c:formatCode>m/d/yyyy</c:formatCode>
                <c:ptCount val="7"/>
                <c:pt idx="0">
                  <c:v>42622</c:v>
                </c:pt>
                <c:pt idx="1">
                  <c:v>42634</c:v>
                </c:pt>
                <c:pt idx="2">
                  <c:v>42643</c:v>
                </c:pt>
                <c:pt idx="3">
                  <c:v>42655</c:v>
                </c:pt>
                <c:pt idx="4">
                  <c:v>42670</c:v>
                </c:pt>
                <c:pt idx="5">
                  <c:v>42683</c:v>
                </c:pt>
                <c:pt idx="6">
                  <c:v>42711</c:v>
                </c:pt>
              </c:numCache>
            </c:numRef>
          </c:xVal>
          <c:yVal>
            <c:numRef>
              <c:f>'RA graphs'!$N$2:$N$8</c:f>
              <c:numCache>
                <c:formatCode>General</c:formatCode>
                <c:ptCount val="7"/>
                <c:pt idx="0">
                  <c:v>1.5714285714285716</c:v>
                </c:pt>
                <c:pt idx="1">
                  <c:v>2.3333333333333335</c:v>
                </c:pt>
                <c:pt idx="2">
                  <c:v>2</c:v>
                </c:pt>
                <c:pt idx="3">
                  <c:v>2</c:v>
                </c:pt>
                <c:pt idx="4">
                  <c:v>2.1428571428571428</c:v>
                </c:pt>
                <c:pt idx="5">
                  <c:v>2.4285714285714284</c:v>
                </c:pt>
                <c:pt idx="6">
                  <c:v>2.3333333333333335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F36-4B78-99F2-385E21DC1921}"/>
            </c:ext>
          </c:extLst>
        </c:ser>
        <c:ser>
          <c:idx val="3"/>
          <c:order val="3"/>
          <c:tx>
            <c:strRef>
              <c:f>'RA graphs'!$O$1</c:f>
              <c:strCache>
                <c:ptCount val="1"/>
                <c:pt idx="0">
                  <c:v>Create a graph to depict the relationship between two physical quantities based on experimental data.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'RA graphs'!$H$2:$H$8</c:f>
              <c:numCache>
                <c:formatCode>m/d/yyyy</c:formatCode>
                <c:ptCount val="7"/>
                <c:pt idx="0">
                  <c:v>42622</c:v>
                </c:pt>
                <c:pt idx="1">
                  <c:v>42634</c:v>
                </c:pt>
                <c:pt idx="2">
                  <c:v>42643</c:v>
                </c:pt>
                <c:pt idx="3">
                  <c:v>42655</c:v>
                </c:pt>
                <c:pt idx="4">
                  <c:v>42670</c:v>
                </c:pt>
                <c:pt idx="5">
                  <c:v>42683</c:v>
                </c:pt>
                <c:pt idx="6">
                  <c:v>42711</c:v>
                </c:pt>
              </c:numCache>
            </c:numRef>
          </c:xVal>
          <c:yVal>
            <c:numRef>
              <c:f>'RA graphs'!$O$2:$O$8</c:f>
              <c:numCache>
                <c:formatCode>General</c:formatCode>
                <c:ptCount val="7"/>
                <c:pt idx="0">
                  <c:v>2</c:v>
                </c:pt>
                <c:pt idx="1">
                  <c:v>2.6666666666666665</c:v>
                </c:pt>
                <c:pt idx="2">
                  <c:v>2.7142857142857144</c:v>
                </c:pt>
                <c:pt idx="3">
                  <c:v>2.4285714285714284</c:v>
                </c:pt>
                <c:pt idx="4">
                  <c:v>2.2857142857142856</c:v>
                </c:pt>
                <c:pt idx="5">
                  <c:v>2.2857142857142856</c:v>
                </c:pt>
                <c:pt idx="6">
                  <c:v>2.8333333333333335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F36-4B78-99F2-385E21DC1921}"/>
            </c:ext>
          </c:extLst>
        </c:ser>
        <c:ser>
          <c:idx val="4"/>
          <c:order val="4"/>
          <c:tx>
            <c:strRef>
              <c:f>'RA graphs'!$P$1</c:f>
              <c:strCache>
                <c:ptCount val="1"/>
                <c:pt idx="0">
                  <c:v>Examine and draw conclusions from a graph depicting the relationship between two physical quantities.</c:v>
                </c:pt>
              </c:strCache>
            </c:strRef>
          </c:tx>
          <c:spPr>
            <a:ln w="19050" cap="rnd">
              <a:solidFill>
                <a:schemeClr val="accent2">
                  <a:lumMod val="50000"/>
                </a:schemeClr>
              </a:solidFill>
              <a:round/>
            </a:ln>
            <a:effectLst/>
          </c:spPr>
          <c:marker>
            <c:symbol val="diamond"/>
            <c:size val="10"/>
            <c:spPr>
              <a:solidFill>
                <a:schemeClr val="accent2">
                  <a:lumMod val="50000"/>
                </a:schemeClr>
              </a:solidFill>
              <a:ln w="9525">
                <a:solidFill>
                  <a:schemeClr val="accent2">
                    <a:lumMod val="50000"/>
                  </a:schemeClr>
                </a:solidFill>
              </a:ln>
              <a:effectLst/>
            </c:spPr>
          </c:marker>
          <c:xVal>
            <c:numRef>
              <c:f>'RA graphs'!$H$2:$H$8</c:f>
              <c:numCache>
                <c:formatCode>m/d/yyyy</c:formatCode>
                <c:ptCount val="7"/>
                <c:pt idx="0">
                  <c:v>42622</c:v>
                </c:pt>
                <c:pt idx="1">
                  <c:v>42634</c:v>
                </c:pt>
                <c:pt idx="2">
                  <c:v>42643</c:v>
                </c:pt>
                <c:pt idx="3">
                  <c:v>42655</c:v>
                </c:pt>
                <c:pt idx="4">
                  <c:v>42670</c:v>
                </c:pt>
                <c:pt idx="5">
                  <c:v>42683</c:v>
                </c:pt>
                <c:pt idx="6">
                  <c:v>42711</c:v>
                </c:pt>
              </c:numCache>
            </c:numRef>
          </c:xVal>
          <c:yVal>
            <c:numRef>
              <c:f>'RA graphs'!$P$2:$P$8</c:f>
              <c:numCache>
                <c:formatCode>General</c:formatCode>
                <c:ptCount val="7"/>
                <c:pt idx="0">
                  <c:v>2.2857142857142856</c:v>
                </c:pt>
                <c:pt idx="1">
                  <c:v>2.5</c:v>
                </c:pt>
                <c:pt idx="2">
                  <c:v>2.1428571428571428</c:v>
                </c:pt>
                <c:pt idx="3">
                  <c:v>2.4285714285714284</c:v>
                </c:pt>
                <c:pt idx="4">
                  <c:v>2.1428571428571428</c:v>
                </c:pt>
                <c:pt idx="5">
                  <c:v>2.5714285714285716</c:v>
                </c:pt>
                <c:pt idx="6">
                  <c:v>2.6666666666666665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F36-4B78-99F2-385E21DC19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932024"/>
        <c:axId val="148932416"/>
      </c:scatterChart>
      <c:valAx>
        <c:axId val="148932024"/>
        <c:scaling>
          <c:orientation val="minMax"/>
          <c:min val="426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32416"/>
        <c:crosses val="autoZero"/>
        <c:crossBetween val="midCat"/>
        <c:majorUnit val="20"/>
      </c:valAx>
      <c:valAx>
        <c:axId val="14893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320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1600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Student Self-Confidence – Intro Course with Letters Home</a:t>
            </a:r>
            <a:endParaRPr lang="en-US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10"/>
          <c:order val="10"/>
          <c:tx>
            <c:strRef>
              <c:f>Sheet6!$S$1</c:f>
              <c:strCache>
                <c:ptCount val="1"/>
                <c:pt idx="0">
                  <c:v>Communicate physics concepts with someone outside of class.</c:v>
                </c:pt>
              </c:strCache>
            </c:strRef>
          </c:tx>
          <c:spPr>
            <a:ln w="19050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xVal>
            <c:numRef>
              <c:f>Sheet6!$H$2:$H$5</c:f>
              <c:numCache>
                <c:formatCode>m/d/yyyy</c:formatCode>
                <c:ptCount val="4"/>
                <c:pt idx="0">
                  <c:v>42628</c:v>
                </c:pt>
                <c:pt idx="1">
                  <c:v>42656</c:v>
                </c:pt>
                <c:pt idx="2">
                  <c:v>42677</c:v>
                </c:pt>
                <c:pt idx="3">
                  <c:v>42710</c:v>
                </c:pt>
              </c:numCache>
            </c:numRef>
          </c:xVal>
          <c:yVal>
            <c:numRef>
              <c:f>Sheet6!$S$2:$S$5</c:f>
              <c:numCache>
                <c:formatCode>General</c:formatCode>
                <c:ptCount val="4"/>
                <c:pt idx="0">
                  <c:v>1.9090909090909092</c:v>
                </c:pt>
                <c:pt idx="1">
                  <c:v>2.3636363636363638</c:v>
                </c:pt>
                <c:pt idx="2">
                  <c:v>2.4166666666666665</c:v>
                </c:pt>
                <c:pt idx="3">
                  <c:v>2.4545454545454546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C48-4519-B7F8-52B1A98BDAC7}"/>
            </c:ext>
          </c:extLst>
        </c:ser>
        <c:ser>
          <c:idx val="11"/>
          <c:order val="11"/>
          <c:tx>
            <c:strRef>
              <c:f>Sheet6!$T$1</c:f>
              <c:strCache>
                <c:ptCount val="1"/>
                <c:pt idx="0">
                  <c:v>Communicate the set-up of a physics experiment with someone outside of class.</c:v>
                </c:pt>
              </c:strCache>
            </c:strRef>
          </c:tx>
          <c:spPr>
            <a:ln w="19050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xVal>
            <c:numRef>
              <c:f>Sheet6!$H$2:$H$5</c:f>
              <c:numCache>
                <c:formatCode>m/d/yyyy</c:formatCode>
                <c:ptCount val="4"/>
                <c:pt idx="0">
                  <c:v>42628</c:v>
                </c:pt>
                <c:pt idx="1">
                  <c:v>42656</c:v>
                </c:pt>
                <c:pt idx="2">
                  <c:v>42677</c:v>
                </c:pt>
                <c:pt idx="3">
                  <c:v>42710</c:v>
                </c:pt>
              </c:numCache>
            </c:numRef>
          </c:xVal>
          <c:yVal>
            <c:numRef>
              <c:f>Sheet6!$T$2:$T$5</c:f>
              <c:numCache>
                <c:formatCode>General</c:formatCode>
                <c:ptCount val="4"/>
                <c:pt idx="0">
                  <c:v>2</c:v>
                </c:pt>
                <c:pt idx="1">
                  <c:v>2.2727272727272729</c:v>
                </c:pt>
                <c:pt idx="2">
                  <c:v>2.3333333333333335</c:v>
                </c:pt>
                <c:pt idx="3">
                  <c:v>2.5454545454545454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C48-4519-B7F8-52B1A98BDAC7}"/>
            </c:ext>
          </c:extLst>
        </c:ser>
        <c:ser>
          <c:idx val="12"/>
          <c:order val="12"/>
          <c:tx>
            <c:strRef>
              <c:f>Sheet6!$U$1</c:f>
              <c:strCache>
                <c:ptCount val="1"/>
                <c:pt idx="0">
                  <c:v>Communicate the procedure of a physics experiment with someone outside of class.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star"/>
            <c:size val="16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Sheet6!$H$2:$H$5</c:f>
              <c:numCache>
                <c:formatCode>m/d/yyyy</c:formatCode>
                <c:ptCount val="4"/>
                <c:pt idx="0">
                  <c:v>42628</c:v>
                </c:pt>
                <c:pt idx="1">
                  <c:v>42656</c:v>
                </c:pt>
                <c:pt idx="2">
                  <c:v>42677</c:v>
                </c:pt>
                <c:pt idx="3">
                  <c:v>42710</c:v>
                </c:pt>
              </c:numCache>
            </c:numRef>
          </c:xVal>
          <c:yVal>
            <c:numRef>
              <c:f>Sheet6!$U$2:$U$5</c:f>
              <c:numCache>
                <c:formatCode>General</c:formatCode>
                <c:ptCount val="4"/>
                <c:pt idx="0">
                  <c:v>2.1818181818181817</c:v>
                </c:pt>
                <c:pt idx="1">
                  <c:v>2.2727272727272729</c:v>
                </c:pt>
                <c:pt idx="2">
                  <c:v>2.3333333333333335</c:v>
                </c:pt>
                <c:pt idx="3">
                  <c:v>2.4545454545454546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C48-4519-B7F8-52B1A98BDAC7}"/>
            </c:ext>
          </c:extLst>
        </c:ser>
        <c:ser>
          <c:idx val="13"/>
          <c:order val="13"/>
          <c:tx>
            <c:strRef>
              <c:f>Sheet6!$V$1</c:f>
              <c:strCache>
                <c:ptCount val="1"/>
                <c:pt idx="0">
                  <c:v>Communicate the results of a physics experiment with someone outside of class.</c:v>
                </c:pt>
              </c:strCache>
            </c:strRef>
          </c:tx>
          <c:spPr>
            <a:ln w="19050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triangle"/>
            <c:size val="12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Sheet6!$H$2:$H$5</c:f>
              <c:numCache>
                <c:formatCode>m/d/yyyy</c:formatCode>
                <c:ptCount val="4"/>
                <c:pt idx="0">
                  <c:v>42628</c:v>
                </c:pt>
                <c:pt idx="1">
                  <c:v>42656</c:v>
                </c:pt>
                <c:pt idx="2">
                  <c:v>42677</c:v>
                </c:pt>
                <c:pt idx="3">
                  <c:v>42710</c:v>
                </c:pt>
              </c:numCache>
            </c:numRef>
          </c:xVal>
          <c:yVal>
            <c:numRef>
              <c:f>Sheet6!$V$2:$V$5</c:f>
              <c:numCache>
                <c:formatCode>General</c:formatCode>
                <c:ptCount val="4"/>
                <c:pt idx="0">
                  <c:v>2.3636363636363638</c:v>
                </c:pt>
                <c:pt idx="1">
                  <c:v>2.0909090909090908</c:v>
                </c:pt>
                <c:pt idx="2">
                  <c:v>2.4166666666666665</c:v>
                </c:pt>
                <c:pt idx="3">
                  <c:v>2.5454545454545454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C48-4519-B7F8-52B1A98BDAC7}"/>
            </c:ext>
          </c:extLst>
        </c:ser>
        <c:ser>
          <c:idx val="14"/>
          <c:order val="14"/>
          <c:tx>
            <c:strRef>
              <c:f>Sheet6!$W$1</c:f>
              <c:strCache>
                <c:ptCount val="1"/>
                <c:pt idx="0">
                  <c:v>Communicate what you learned from a physics experiment with someone outside of class.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12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Sheet6!$H$2:$H$5</c:f>
              <c:numCache>
                <c:formatCode>m/d/yyyy</c:formatCode>
                <c:ptCount val="4"/>
                <c:pt idx="0">
                  <c:v>42628</c:v>
                </c:pt>
                <c:pt idx="1">
                  <c:v>42656</c:v>
                </c:pt>
                <c:pt idx="2">
                  <c:v>42677</c:v>
                </c:pt>
                <c:pt idx="3">
                  <c:v>42710</c:v>
                </c:pt>
              </c:numCache>
            </c:numRef>
          </c:xVal>
          <c:yVal>
            <c:numRef>
              <c:f>Sheet6!$W$2:$W$5</c:f>
              <c:numCache>
                <c:formatCode>General</c:formatCode>
                <c:ptCount val="4"/>
                <c:pt idx="0">
                  <c:v>2.2727272727272729</c:v>
                </c:pt>
                <c:pt idx="1">
                  <c:v>2.2727272727272729</c:v>
                </c:pt>
                <c:pt idx="2">
                  <c:v>2.25</c:v>
                </c:pt>
                <c:pt idx="3">
                  <c:v>2.4545454545454546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CC48-4519-B7F8-52B1A98BDA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933200"/>
        <c:axId val="148933592"/>
        <c:extLst xmlns:c16r2="http://schemas.microsoft.com/office/drawing/2015/06/chart">
          <c:ext xmlns:c15="http://schemas.microsoft.com/office/drawing/2012/chart" uri="{02D57815-91ED-43cb-92C2-25804820EDAC}">
            <c15:filteredScatterSeries>
              <c15:ser>
                <c:idx val="0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Sheet6!$I$1</c15:sqref>
                        </c15:formulaRef>
                      </c:ext>
                    </c:extLst>
                    <c:strCache>
                      <c:ptCount val="1"/>
                      <c:pt idx="0">
                        <c:v>Read and understand a physics problem.</c:v>
                      </c:pt>
                    </c:strCache>
                  </c:strRef>
                </c:tx>
                <c:spPr>
                  <a:ln w="19050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Sheet6!$I$2:$I$5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2.0909090909090908</c:v>
                      </c:pt>
                      <c:pt idx="1">
                        <c:v>2.1818181818181817</c:v>
                      </c:pt>
                      <c:pt idx="2">
                        <c:v>2.4166666666666665</c:v>
                      </c:pt>
                      <c:pt idx="3">
                        <c:v>2.3636363636363638</c:v>
                      </c:pt>
                    </c:numCache>
                  </c:numRef>
                </c:y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5-CC48-4519-B7F8-52B1A98BDAC7}"/>
                  </c:ext>
                </c:extLst>
              </c15:ser>
            </c15:filteredScatterSeries>
            <c15:filteredScatterSeries>
              <c15:ser>
                <c:idx val="1"/>
                <c:order val="1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Sheet6!$J$1</c15:sqref>
                        </c15:formulaRef>
                      </c:ext>
                    </c:extLst>
                    <c:strCache>
                      <c:ptCount val="1"/>
                      <c:pt idx="0">
                        <c:v>Apply mathematics to solve a physics problem for a desired unknown quantity.</c:v>
                      </c:pt>
                    </c:strCache>
                  </c:strRef>
                </c:tx>
                <c:spPr>
                  <a:ln w="19050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Sheet6!$J$2:$J$5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2.1818181818181817</c:v>
                      </c:pt>
                      <c:pt idx="2">
                        <c:v>2.3333333333333335</c:v>
                      </c:pt>
                      <c:pt idx="3">
                        <c:v>2.3636363636363638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6-CC48-4519-B7F8-52B1A98BDAC7}"/>
                  </c:ext>
                </c:extLst>
              </c15:ser>
            </c15:filteredScatterSeries>
            <c15:filteredScatterSeries>
              <c15:ser>
                <c:idx val="2"/>
                <c:order val="2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Sheet6!$K$1</c15:sqref>
                        </c15:formulaRef>
                      </c:ext>
                    </c:extLst>
                    <c:strCache>
                      <c:ptCount val="1"/>
                      <c:pt idx="0">
                        <c:v>Evaluate the reasonableness of the answer to a physics problem.</c:v>
                      </c:pt>
                    </c:strCache>
                  </c:strRef>
                </c:tx>
                <c:spPr>
                  <a:ln w="19050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Sheet6!$K$2:$K$5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1.7272727272727273</c:v>
                      </c:pt>
                      <c:pt idx="1">
                        <c:v>2.1818181818181817</c:v>
                      </c:pt>
                      <c:pt idx="2">
                        <c:v>2.0833333333333335</c:v>
                      </c:pt>
                      <c:pt idx="3">
                        <c:v>2.2727272727272729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7-CC48-4519-B7F8-52B1A98BDAC7}"/>
                  </c:ext>
                </c:extLst>
              </c15:ser>
            </c15:filteredScatterSeries>
            <c15:filteredScatterSeries>
              <c15:ser>
                <c:idx val="3"/>
                <c:order val="3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Sheet6!$L$1</c15:sqref>
                        </c15:formulaRef>
                      </c:ext>
                    </c:extLst>
                    <c:strCache>
                      <c:ptCount val="1"/>
                      <c:pt idx="0">
                        <c:v>Conduct a physics experiment.</c:v>
                      </c:pt>
                    </c:strCache>
                  </c:strRef>
                </c:tx>
                <c:spPr>
                  <a:ln w="190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Sheet6!$L$2:$L$5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2.2727272727272729</c:v>
                      </c:pt>
                      <c:pt idx="2">
                        <c:v>2.5833333333333335</c:v>
                      </c:pt>
                      <c:pt idx="3">
                        <c:v>2.6363636363636362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8-CC48-4519-B7F8-52B1A98BDAC7}"/>
                  </c:ext>
                </c:extLst>
              </c15:ser>
            </c15:filteredScatterSeries>
            <c15:filteredScatterSeries>
              <c15:ser>
                <c:idx val="4"/>
                <c:order val="4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Sheet6!$M$1</c15:sqref>
                        </c15:formulaRef>
                      </c:ext>
                    </c:extLst>
                    <c:strCache>
                      <c:ptCount val="1"/>
                      <c:pt idx="0">
                        <c:v>Evaluate the reasonableness of the result of a physics experiment.</c:v>
                      </c:pt>
                    </c:strCache>
                  </c:strRef>
                </c:tx>
                <c:spPr>
                  <a:ln w="19050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/>
                    </a:solidFill>
                    <a:ln w="9525">
                      <a:solidFill>
                        <a:schemeClr val="accent5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Sheet6!$M$2:$M$5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1.9090909090909092</c:v>
                      </c:pt>
                      <c:pt idx="1">
                        <c:v>2.1818181818181817</c:v>
                      </c:pt>
                      <c:pt idx="2">
                        <c:v>2.4166666666666665</c:v>
                      </c:pt>
                      <c:pt idx="3">
                        <c:v>2.6363636363636362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9-CC48-4519-B7F8-52B1A98BDAC7}"/>
                  </c:ext>
                </c:extLst>
              </c15:ser>
            </c15:filteredScatterSeries>
            <c15:filteredScatterSeries>
              <c15:ser>
                <c:idx val="5"/>
                <c:order val="5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Sheet6!$N$1</c15:sqref>
                        </c15:formulaRef>
                      </c:ext>
                    </c:extLst>
                    <c:strCache>
                      <c:ptCount val="1"/>
                      <c:pt idx="0">
                        <c:v>Interpret meaning from the result of a physics experiment.</c:v>
                      </c:pt>
                    </c:strCache>
                  </c:strRef>
                </c:tx>
                <c:spPr>
                  <a:ln w="19050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Sheet6!$N$2:$N$5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</c:v>
                      </c:pt>
                      <c:pt idx="1">
                        <c:v>1.9</c:v>
                      </c:pt>
                      <c:pt idx="2">
                        <c:v>2.25</c:v>
                      </c:pt>
                      <c:pt idx="3">
                        <c:v>2.5454545454545454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A-CC48-4519-B7F8-52B1A98BDAC7}"/>
                  </c:ext>
                </c:extLst>
              </c15:ser>
            </c15:filteredScatterSeries>
            <c15:filteredScatterSeries>
              <c15:ser>
                <c:idx val="6"/>
                <c:order val="6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Sheet6!$O$1</c15:sqref>
                        </c15:formulaRef>
                      </c:ext>
                    </c:extLst>
                    <c:strCache>
                      <c:ptCount val="1"/>
                      <c:pt idx="0">
                        <c:v>Create a graph to depict the relationship between two physical quantities based on experimental data.</c:v>
                      </c:pt>
                    </c:strCache>
                  </c:strRef>
                </c:tx>
                <c:spPr>
                  <a:ln w="19050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60000"/>
                      </a:schemeClr>
                    </a:solidFill>
                    <a:ln w="9525">
                      <a:solidFill>
                        <a:schemeClr val="accent1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Sheet6!$O$2:$O$5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2.0909090909090908</c:v>
                      </c:pt>
                      <c:pt idx="1">
                        <c:v>2.3636363636363638</c:v>
                      </c:pt>
                      <c:pt idx="2">
                        <c:v>2.3333333333333335</c:v>
                      </c:pt>
                      <c:pt idx="3">
                        <c:v>2.6363636363636362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B-CC48-4519-B7F8-52B1A98BDAC7}"/>
                  </c:ext>
                </c:extLst>
              </c15:ser>
            </c15:filteredScatterSeries>
            <c15:filteredScatterSeries>
              <c15:ser>
                <c:idx val="7"/>
                <c:order val="7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Sheet6!$P$1</c15:sqref>
                        </c15:formulaRef>
                      </c:ext>
                    </c:extLst>
                    <c:strCache>
                      <c:ptCount val="1"/>
                      <c:pt idx="0">
                        <c:v>Examine and draw conclusions from a graph depicting the relationship between two physical quantities.</c:v>
                      </c:pt>
                    </c:strCache>
                  </c:strRef>
                </c:tx>
                <c:spPr>
                  <a:ln w="19050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Sheet6!$P$2:$P$5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2.1818181818181817</c:v>
                      </c:pt>
                      <c:pt idx="1">
                        <c:v>2.2727272727272729</c:v>
                      </c:pt>
                      <c:pt idx="2">
                        <c:v>2.2727272727272729</c:v>
                      </c:pt>
                      <c:pt idx="3">
                        <c:v>2.4545454545454546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C-CC48-4519-B7F8-52B1A98BDAC7}"/>
                  </c:ext>
                </c:extLst>
              </c15:ser>
            </c15:filteredScatterSeries>
            <c15:filteredScatterSeries>
              <c15:ser>
                <c:idx val="8"/>
                <c:order val="8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Sheet6!$Q$1</c15:sqref>
                        </c15:formulaRef>
                      </c:ext>
                    </c:extLst>
                    <c:strCache>
                      <c:ptCount val="1"/>
                      <c:pt idx="0">
                        <c:v>Collaborate with fellow students in problem solving.</c:v>
                      </c:pt>
                    </c:strCache>
                  </c:strRef>
                </c:tx>
                <c:spPr>
                  <a:ln w="19050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>
                        <a:lumMod val="60000"/>
                      </a:schemeClr>
                    </a:solidFill>
                    <a:ln w="9525">
                      <a:solidFill>
                        <a:schemeClr val="accent3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Sheet6!$Q$2:$Q$5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2.4545454545454546</c:v>
                      </c:pt>
                      <c:pt idx="1">
                        <c:v>2.2727272727272729</c:v>
                      </c:pt>
                      <c:pt idx="2">
                        <c:v>2.5833333333333335</c:v>
                      </c:pt>
                      <c:pt idx="3">
                        <c:v>2.8181818181818183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D-CC48-4519-B7F8-52B1A98BDAC7}"/>
                  </c:ext>
                </c:extLst>
              </c15:ser>
            </c15:filteredScatterSeries>
            <c15:filteredScatterSeries>
              <c15:ser>
                <c:idx val="9"/>
                <c:order val="9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Sheet6!$R$1</c15:sqref>
                        </c15:formulaRef>
                      </c:ext>
                    </c:extLst>
                    <c:strCache>
                      <c:ptCount val="1"/>
                      <c:pt idx="0">
                        <c:v>Collaborate with fellow students in a physics experiment.</c:v>
                      </c:pt>
                    </c:strCache>
                  </c:strRef>
                </c:tx>
                <c:spPr>
                  <a:ln w="19050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60000"/>
                      </a:schemeClr>
                    </a:solidFill>
                    <a:ln w="9525">
                      <a:solidFill>
                        <a:schemeClr val="accent4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Sheet6!$H$2:$H$5</c15:sqref>
                        </c15:formulaRef>
                      </c:ext>
                    </c:extLst>
                    <c:numCache>
                      <c:formatCode>m/d/yyyy</c:formatCode>
                      <c:ptCount val="4"/>
                      <c:pt idx="0">
                        <c:v>42628</c:v>
                      </c:pt>
                      <c:pt idx="1">
                        <c:v>42656</c:v>
                      </c:pt>
                      <c:pt idx="2">
                        <c:v>42677</c:v>
                      </c:pt>
                      <c:pt idx="3">
                        <c:v>42710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Sheet6!$R$2:$R$5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2.3636363636363638</c:v>
                      </c:pt>
                      <c:pt idx="1">
                        <c:v>2.5454545454545454</c:v>
                      </c:pt>
                      <c:pt idx="2">
                        <c:v>2.5833333333333335</c:v>
                      </c:pt>
                      <c:pt idx="3">
                        <c:v>2.8181818181818183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E-CC48-4519-B7F8-52B1A98BDAC7}"/>
                  </c:ext>
                </c:extLst>
              </c15:ser>
            </c15:filteredScatterSeries>
          </c:ext>
        </c:extLst>
      </c:scatterChart>
      <c:valAx>
        <c:axId val="148933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33592"/>
        <c:crosses val="autoZero"/>
        <c:crossBetween val="midCat"/>
        <c:majorUnit val="20"/>
      </c:valAx>
      <c:valAx>
        <c:axId val="148933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332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92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Student Self-Confidence – Intro Course with Lab Reports</a:t>
            </a:r>
            <a:endParaRPr lang="en-US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92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10"/>
          <c:order val="10"/>
          <c:tx>
            <c:strRef>
              <c:f>'RA graphs'!$S$1</c:f>
              <c:strCache>
                <c:ptCount val="1"/>
                <c:pt idx="0">
                  <c:v>Communicate physics concepts with someone outside of class.</c:v>
                </c:pt>
              </c:strCache>
            </c:strRef>
          </c:tx>
          <c:spPr>
            <a:ln w="19050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5">
                  <a:lumMod val="60000"/>
                </a:schemeClr>
              </a:solidFill>
              <a:ln w="9525">
                <a:solidFill>
                  <a:schemeClr val="accent5">
                    <a:lumMod val="60000"/>
                  </a:schemeClr>
                </a:solidFill>
              </a:ln>
              <a:effectLst/>
            </c:spPr>
          </c:marker>
          <c:xVal>
            <c:numRef>
              <c:f>'RA graphs'!$H$2:$H$8</c:f>
              <c:numCache>
                <c:formatCode>m/d/yyyy</c:formatCode>
                <c:ptCount val="7"/>
                <c:pt idx="0">
                  <c:v>42622</c:v>
                </c:pt>
                <c:pt idx="1">
                  <c:v>42634</c:v>
                </c:pt>
                <c:pt idx="2">
                  <c:v>42643</c:v>
                </c:pt>
                <c:pt idx="3">
                  <c:v>42655</c:v>
                </c:pt>
                <c:pt idx="4">
                  <c:v>42670</c:v>
                </c:pt>
                <c:pt idx="5">
                  <c:v>42683</c:v>
                </c:pt>
                <c:pt idx="6">
                  <c:v>42711</c:v>
                </c:pt>
              </c:numCache>
            </c:numRef>
          </c:xVal>
          <c:yVal>
            <c:numRef>
              <c:f>'RA graphs'!$S$2:$S$8</c:f>
              <c:numCache>
                <c:formatCode>General</c:formatCode>
                <c:ptCount val="7"/>
                <c:pt idx="0">
                  <c:v>2.2857142857142856</c:v>
                </c:pt>
                <c:pt idx="1">
                  <c:v>2</c:v>
                </c:pt>
                <c:pt idx="2">
                  <c:v>2.1428571428571428</c:v>
                </c:pt>
                <c:pt idx="3">
                  <c:v>2</c:v>
                </c:pt>
                <c:pt idx="4">
                  <c:v>2</c:v>
                </c:pt>
                <c:pt idx="5">
                  <c:v>2.2857142857142856</c:v>
                </c:pt>
                <c:pt idx="6">
                  <c:v>2.3333333333333335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20A-4453-B276-CF64CDDD5431}"/>
            </c:ext>
          </c:extLst>
        </c:ser>
        <c:ser>
          <c:idx val="11"/>
          <c:order val="11"/>
          <c:tx>
            <c:strRef>
              <c:f>'RA graphs'!$T$1</c:f>
              <c:strCache>
                <c:ptCount val="1"/>
                <c:pt idx="0">
                  <c:v>Communicate the set-up of a physics experiment with someone outside of class.</c:v>
                </c:pt>
              </c:strCache>
            </c:strRef>
          </c:tx>
          <c:spPr>
            <a:ln w="19050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chemeClr val="accent6">
                  <a:lumMod val="60000"/>
                </a:schemeClr>
              </a:solidFill>
              <a:ln w="9525">
                <a:solidFill>
                  <a:schemeClr val="accent6">
                    <a:lumMod val="60000"/>
                  </a:schemeClr>
                </a:solidFill>
              </a:ln>
              <a:effectLst/>
            </c:spPr>
          </c:marker>
          <c:xVal>
            <c:numRef>
              <c:f>'RA graphs'!$H$2:$H$8</c:f>
              <c:numCache>
                <c:formatCode>m/d/yyyy</c:formatCode>
                <c:ptCount val="7"/>
                <c:pt idx="0">
                  <c:v>42622</c:v>
                </c:pt>
                <c:pt idx="1">
                  <c:v>42634</c:v>
                </c:pt>
                <c:pt idx="2">
                  <c:v>42643</c:v>
                </c:pt>
                <c:pt idx="3">
                  <c:v>42655</c:v>
                </c:pt>
                <c:pt idx="4">
                  <c:v>42670</c:v>
                </c:pt>
                <c:pt idx="5">
                  <c:v>42683</c:v>
                </c:pt>
                <c:pt idx="6">
                  <c:v>42711</c:v>
                </c:pt>
              </c:numCache>
            </c:numRef>
          </c:xVal>
          <c:yVal>
            <c:numRef>
              <c:f>'RA graphs'!$T$2:$T$8</c:f>
              <c:numCache>
                <c:formatCode>General</c:formatCode>
                <c:ptCount val="7"/>
                <c:pt idx="0">
                  <c:v>2.4285714285714284</c:v>
                </c:pt>
                <c:pt idx="1">
                  <c:v>2.5</c:v>
                </c:pt>
                <c:pt idx="2">
                  <c:v>2.4285714285714284</c:v>
                </c:pt>
                <c:pt idx="3">
                  <c:v>2.2857142857142856</c:v>
                </c:pt>
                <c:pt idx="4">
                  <c:v>2.1428571428571428</c:v>
                </c:pt>
                <c:pt idx="5">
                  <c:v>2.4285714285714284</c:v>
                </c:pt>
                <c:pt idx="6">
                  <c:v>2.6666666666666665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20A-4453-B276-CF64CDDD5431}"/>
            </c:ext>
          </c:extLst>
        </c:ser>
        <c:ser>
          <c:idx val="12"/>
          <c:order val="12"/>
          <c:tx>
            <c:strRef>
              <c:f>'RA graphs'!$U$1</c:f>
              <c:strCache>
                <c:ptCount val="1"/>
                <c:pt idx="0">
                  <c:v>Communicate the procedure of a physics experiment with someone outside of class.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star"/>
            <c:size val="16"/>
            <c:spPr>
              <a:noFill/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'RA graphs'!$H$2:$H$8</c:f>
              <c:numCache>
                <c:formatCode>m/d/yyyy</c:formatCode>
                <c:ptCount val="7"/>
                <c:pt idx="0">
                  <c:v>42622</c:v>
                </c:pt>
                <c:pt idx="1">
                  <c:v>42634</c:v>
                </c:pt>
                <c:pt idx="2">
                  <c:v>42643</c:v>
                </c:pt>
                <c:pt idx="3">
                  <c:v>42655</c:v>
                </c:pt>
                <c:pt idx="4">
                  <c:v>42670</c:v>
                </c:pt>
                <c:pt idx="5">
                  <c:v>42683</c:v>
                </c:pt>
                <c:pt idx="6">
                  <c:v>42711</c:v>
                </c:pt>
              </c:numCache>
            </c:numRef>
          </c:xVal>
          <c:yVal>
            <c:numRef>
              <c:f>'RA graphs'!$U$2:$U$8</c:f>
              <c:numCache>
                <c:formatCode>General</c:formatCode>
                <c:ptCount val="7"/>
                <c:pt idx="0">
                  <c:v>2.2857142857142856</c:v>
                </c:pt>
                <c:pt idx="1">
                  <c:v>2.6666666666666665</c:v>
                </c:pt>
                <c:pt idx="2">
                  <c:v>2.4285714285714284</c:v>
                </c:pt>
                <c:pt idx="3">
                  <c:v>2.2857142857142856</c:v>
                </c:pt>
                <c:pt idx="4">
                  <c:v>2</c:v>
                </c:pt>
                <c:pt idx="5">
                  <c:v>2.5714285714285716</c:v>
                </c:pt>
                <c:pt idx="6">
                  <c:v>2.6666666666666665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20A-4453-B276-CF64CDDD5431}"/>
            </c:ext>
          </c:extLst>
        </c:ser>
        <c:ser>
          <c:idx val="13"/>
          <c:order val="13"/>
          <c:tx>
            <c:strRef>
              <c:f>'RA graphs'!$V$1</c:f>
              <c:strCache>
                <c:ptCount val="1"/>
                <c:pt idx="0">
                  <c:v>Communicate the results of a physics experiment with someone outside of class.</c:v>
                </c:pt>
              </c:strCache>
            </c:strRef>
          </c:tx>
          <c:spPr>
            <a:ln w="19050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triangle"/>
            <c:size val="16"/>
            <c:spPr>
              <a:solidFill>
                <a:schemeClr val="accent2">
                  <a:lumMod val="80000"/>
                  <a:lumOff val="20000"/>
                </a:schemeClr>
              </a:solidFill>
              <a:ln w="9525">
                <a:solidFill>
                  <a:schemeClr val="accent2">
                    <a:lumMod val="80000"/>
                    <a:lumOff val="20000"/>
                  </a:schemeClr>
                </a:solidFill>
              </a:ln>
              <a:effectLst/>
            </c:spPr>
          </c:marker>
          <c:xVal>
            <c:numRef>
              <c:f>'RA graphs'!$H$2:$H$8</c:f>
              <c:numCache>
                <c:formatCode>m/d/yyyy</c:formatCode>
                <c:ptCount val="7"/>
                <c:pt idx="0">
                  <c:v>42622</c:v>
                </c:pt>
                <c:pt idx="1">
                  <c:v>42634</c:v>
                </c:pt>
                <c:pt idx="2">
                  <c:v>42643</c:v>
                </c:pt>
                <c:pt idx="3">
                  <c:v>42655</c:v>
                </c:pt>
                <c:pt idx="4">
                  <c:v>42670</c:v>
                </c:pt>
                <c:pt idx="5">
                  <c:v>42683</c:v>
                </c:pt>
                <c:pt idx="6">
                  <c:v>42711</c:v>
                </c:pt>
              </c:numCache>
            </c:numRef>
          </c:xVal>
          <c:yVal>
            <c:numRef>
              <c:f>'RA graphs'!$V$2:$V$8</c:f>
              <c:numCache>
                <c:formatCode>General</c:formatCode>
                <c:ptCount val="7"/>
                <c:pt idx="0">
                  <c:v>2.5714285714285716</c:v>
                </c:pt>
                <c:pt idx="1">
                  <c:v>2.3333333333333335</c:v>
                </c:pt>
                <c:pt idx="2">
                  <c:v>2.2857142857142856</c:v>
                </c:pt>
                <c:pt idx="3">
                  <c:v>2.2857142857142856</c:v>
                </c:pt>
                <c:pt idx="4">
                  <c:v>2.1428571428571428</c:v>
                </c:pt>
                <c:pt idx="5">
                  <c:v>2.5714285714285716</c:v>
                </c:pt>
                <c:pt idx="6">
                  <c:v>2.6666666666666665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20A-4453-B276-CF64CDDD5431}"/>
            </c:ext>
          </c:extLst>
        </c:ser>
        <c:ser>
          <c:idx val="14"/>
          <c:order val="14"/>
          <c:tx>
            <c:strRef>
              <c:f>'RA graphs'!$W$1</c:f>
              <c:strCache>
                <c:ptCount val="1"/>
                <c:pt idx="0">
                  <c:v>Communicate what you learned from a physics experiment with someone outside of class.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16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xVal>
            <c:numRef>
              <c:f>'RA graphs'!$H$2:$H$8</c:f>
              <c:numCache>
                <c:formatCode>m/d/yyyy</c:formatCode>
                <c:ptCount val="7"/>
                <c:pt idx="0">
                  <c:v>42622</c:v>
                </c:pt>
                <c:pt idx="1">
                  <c:v>42634</c:v>
                </c:pt>
                <c:pt idx="2">
                  <c:v>42643</c:v>
                </c:pt>
                <c:pt idx="3">
                  <c:v>42655</c:v>
                </c:pt>
                <c:pt idx="4">
                  <c:v>42670</c:v>
                </c:pt>
                <c:pt idx="5">
                  <c:v>42683</c:v>
                </c:pt>
                <c:pt idx="6">
                  <c:v>42711</c:v>
                </c:pt>
              </c:numCache>
            </c:numRef>
          </c:xVal>
          <c:yVal>
            <c:numRef>
              <c:f>'RA graphs'!$W$2:$W$8</c:f>
              <c:numCache>
                <c:formatCode>General</c:formatCode>
                <c:ptCount val="7"/>
                <c:pt idx="0">
                  <c:v>2.4285714285714284</c:v>
                </c:pt>
                <c:pt idx="1">
                  <c:v>2.6666666666666665</c:v>
                </c:pt>
                <c:pt idx="2">
                  <c:v>2.5714285714285716</c:v>
                </c:pt>
                <c:pt idx="3">
                  <c:v>2.2857142857142856</c:v>
                </c:pt>
                <c:pt idx="4">
                  <c:v>2.1428571428571428</c:v>
                </c:pt>
                <c:pt idx="5">
                  <c:v>2.5714285714285716</c:v>
                </c:pt>
                <c:pt idx="6">
                  <c:v>2.6666666666666665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20A-4453-B276-CF64CDDD54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8934376"/>
        <c:axId val="148934768"/>
        <c:extLst xmlns:c16r2="http://schemas.microsoft.com/office/drawing/2015/06/chart">
          <c:ext xmlns:c15="http://schemas.microsoft.com/office/drawing/2012/chart" uri="{02D57815-91ED-43cb-92C2-25804820EDAC}">
            <c15:filteredScatterSeries>
              <c15:ser>
                <c:idx val="0"/>
                <c:order val="0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'RA graphs'!$I$1</c15:sqref>
                        </c15:formulaRef>
                      </c:ext>
                    </c:extLst>
                    <c:strCache>
                      <c:ptCount val="1"/>
                      <c:pt idx="0">
                        <c:v>Read and understand a physics problem.</c:v>
                      </c:pt>
                    </c:strCache>
                  </c:strRef>
                </c:tx>
                <c:spPr>
                  <a:ln w="19050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'RA graphs'!$H$2:$H$8</c15:sqref>
                        </c15:formulaRef>
                      </c:ext>
                    </c:extLst>
                    <c:numCache>
                      <c:formatCode>m/d/yyyy</c:formatCode>
                      <c:ptCount val="7"/>
                      <c:pt idx="0">
                        <c:v>42622</c:v>
                      </c:pt>
                      <c:pt idx="1">
                        <c:v>42634</c:v>
                      </c:pt>
                      <c:pt idx="2">
                        <c:v>42643</c:v>
                      </c:pt>
                      <c:pt idx="3">
                        <c:v>42655</c:v>
                      </c:pt>
                      <c:pt idx="4">
                        <c:v>42670</c:v>
                      </c:pt>
                      <c:pt idx="5">
                        <c:v>42683</c:v>
                      </c:pt>
                      <c:pt idx="6">
                        <c:v>42711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'RA graphs'!$I$2:$I$8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</c:v>
                      </c:pt>
                      <c:pt idx="1">
                        <c:v>2.1666666666666665</c:v>
                      </c:pt>
                      <c:pt idx="2">
                        <c:v>1.8571428571428572</c:v>
                      </c:pt>
                      <c:pt idx="3">
                        <c:v>1.8571428571428572</c:v>
                      </c:pt>
                      <c:pt idx="4">
                        <c:v>2</c:v>
                      </c:pt>
                      <c:pt idx="5">
                        <c:v>2</c:v>
                      </c:pt>
                      <c:pt idx="6">
                        <c:v>2.1666666666666665</c:v>
                      </c:pt>
                    </c:numCache>
                  </c:numRef>
                </c:y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5-820A-4453-B276-CF64CDDD5431}"/>
                  </c:ext>
                </c:extLst>
              </c15:ser>
            </c15:filteredScatterSeries>
            <c15:filteredScatterSeries>
              <c15:ser>
                <c:idx val="1"/>
                <c:order val="1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graphs'!$J$1</c15:sqref>
                        </c15:formulaRef>
                      </c:ext>
                    </c:extLst>
                    <c:strCache>
                      <c:ptCount val="1"/>
                      <c:pt idx="0">
                        <c:v>Apply mathematics to solve a physics problem for a desired unknown quantity.</c:v>
                      </c:pt>
                    </c:strCache>
                  </c:strRef>
                </c:tx>
                <c:spPr>
                  <a:ln w="19050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graphs'!$H$2:$H$8</c15:sqref>
                        </c15:formulaRef>
                      </c:ext>
                    </c:extLst>
                    <c:numCache>
                      <c:formatCode>m/d/yyyy</c:formatCode>
                      <c:ptCount val="7"/>
                      <c:pt idx="0">
                        <c:v>42622</c:v>
                      </c:pt>
                      <c:pt idx="1">
                        <c:v>42634</c:v>
                      </c:pt>
                      <c:pt idx="2">
                        <c:v>42643</c:v>
                      </c:pt>
                      <c:pt idx="3">
                        <c:v>42655</c:v>
                      </c:pt>
                      <c:pt idx="4">
                        <c:v>42670</c:v>
                      </c:pt>
                      <c:pt idx="5">
                        <c:v>42683</c:v>
                      </c:pt>
                      <c:pt idx="6">
                        <c:v>42711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graphs'!$J$2:$J$8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2.1428571428571428</c:v>
                      </c:pt>
                      <c:pt idx="1">
                        <c:v>2.1666666666666665</c:v>
                      </c:pt>
                      <c:pt idx="2">
                        <c:v>2</c:v>
                      </c:pt>
                      <c:pt idx="3">
                        <c:v>2</c:v>
                      </c:pt>
                      <c:pt idx="4">
                        <c:v>2</c:v>
                      </c:pt>
                      <c:pt idx="5">
                        <c:v>2.2857142857142856</c:v>
                      </c:pt>
                      <c:pt idx="6">
                        <c:v>2.5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6-820A-4453-B276-CF64CDDD5431}"/>
                  </c:ext>
                </c:extLst>
              </c15:ser>
            </c15:filteredScatterSeries>
            <c15:filteredScatterSeries>
              <c15:ser>
                <c:idx val="2"/>
                <c:order val="2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graphs'!$K$1</c15:sqref>
                        </c15:formulaRef>
                      </c:ext>
                    </c:extLst>
                    <c:strCache>
                      <c:ptCount val="1"/>
                      <c:pt idx="0">
                        <c:v>Evaluate the reasonableness of the answer to a physics problem.</c:v>
                      </c:pt>
                    </c:strCache>
                  </c:strRef>
                </c:tx>
                <c:spPr>
                  <a:ln w="19050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graphs'!$H$2:$H$8</c15:sqref>
                        </c15:formulaRef>
                      </c:ext>
                    </c:extLst>
                    <c:numCache>
                      <c:formatCode>m/d/yyyy</c:formatCode>
                      <c:ptCount val="7"/>
                      <c:pt idx="0">
                        <c:v>42622</c:v>
                      </c:pt>
                      <c:pt idx="1">
                        <c:v>42634</c:v>
                      </c:pt>
                      <c:pt idx="2">
                        <c:v>42643</c:v>
                      </c:pt>
                      <c:pt idx="3">
                        <c:v>42655</c:v>
                      </c:pt>
                      <c:pt idx="4">
                        <c:v>42670</c:v>
                      </c:pt>
                      <c:pt idx="5">
                        <c:v>42683</c:v>
                      </c:pt>
                      <c:pt idx="6">
                        <c:v>42711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graphs'!$K$2:$K$8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1.8571428571428572</c:v>
                      </c:pt>
                      <c:pt idx="1">
                        <c:v>2.1666666666666665</c:v>
                      </c:pt>
                      <c:pt idx="2">
                        <c:v>2.2857142857142856</c:v>
                      </c:pt>
                      <c:pt idx="3">
                        <c:v>2</c:v>
                      </c:pt>
                      <c:pt idx="4">
                        <c:v>2.1428571428571428</c:v>
                      </c:pt>
                      <c:pt idx="5">
                        <c:v>2.1428571428571428</c:v>
                      </c:pt>
                      <c:pt idx="6">
                        <c:v>2.1666666666666665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7-820A-4453-B276-CF64CDDD5431}"/>
                  </c:ext>
                </c:extLst>
              </c15:ser>
            </c15:filteredScatterSeries>
            <c15:filteredScatterSeries>
              <c15:ser>
                <c:idx val="3"/>
                <c:order val="3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graphs'!$L$1</c15:sqref>
                        </c15:formulaRef>
                      </c:ext>
                    </c:extLst>
                    <c:strCache>
                      <c:ptCount val="1"/>
                      <c:pt idx="0">
                        <c:v>Conduct a physics experiment.</c:v>
                      </c:pt>
                    </c:strCache>
                  </c:strRef>
                </c:tx>
                <c:spPr>
                  <a:ln w="190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graphs'!$H$2:$H$8</c15:sqref>
                        </c15:formulaRef>
                      </c:ext>
                    </c:extLst>
                    <c:numCache>
                      <c:formatCode>m/d/yyyy</c:formatCode>
                      <c:ptCount val="7"/>
                      <c:pt idx="0">
                        <c:v>42622</c:v>
                      </c:pt>
                      <c:pt idx="1">
                        <c:v>42634</c:v>
                      </c:pt>
                      <c:pt idx="2">
                        <c:v>42643</c:v>
                      </c:pt>
                      <c:pt idx="3">
                        <c:v>42655</c:v>
                      </c:pt>
                      <c:pt idx="4">
                        <c:v>42670</c:v>
                      </c:pt>
                      <c:pt idx="5">
                        <c:v>42683</c:v>
                      </c:pt>
                      <c:pt idx="6">
                        <c:v>42711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graphs'!$L$2:$L$8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1.7142857142857144</c:v>
                      </c:pt>
                      <c:pt idx="1">
                        <c:v>2.5</c:v>
                      </c:pt>
                      <c:pt idx="2">
                        <c:v>2.7142857142857144</c:v>
                      </c:pt>
                      <c:pt idx="3">
                        <c:v>2.5714285714285716</c:v>
                      </c:pt>
                      <c:pt idx="4">
                        <c:v>2.2857142857142856</c:v>
                      </c:pt>
                      <c:pt idx="5">
                        <c:v>2.2857142857142856</c:v>
                      </c:pt>
                      <c:pt idx="6">
                        <c:v>2.5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8-820A-4453-B276-CF64CDDD5431}"/>
                  </c:ext>
                </c:extLst>
              </c15:ser>
            </c15:filteredScatterSeries>
            <c15:filteredScatterSeries>
              <c15:ser>
                <c:idx val="4"/>
                <c:order val="4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graphs'!$M$1</c15:sqref>
                        </c15:formulaRef>
                      </c:ext>
                    </c:extLst>
                    <c:strCache>
                      <c:ptCount val="1"/>
                      <c:pt idx="0">
                        <c:v>Evaluate the reasonableness of the result of a physics experiment.</c:v>
                      </c:pt>
                    </c:strCache>
                  </c:strRef>
                </c:tx>
                <c:spPr>
                  <a:ln w="19050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/>
                    </a:solidFill>
                    <a:ln w="9525">
                      <a:solidFill>
                        <a:schemeClr val="accent5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graphs'!$H$2:$H$8</c15:sqref>
                        </c15:formulaRef>
                      </c:ext>
                    </c:extLst>
                    <c:numCache>
                      <c:formatCode>m/d/yyyy</c:formatCode>
                      <c:ptCount val="7"/>
                      <c:pt idx="0">
                        <c:v>42622</c:v>
                      </c:pt>
                      <c:pt idx="1">
                        <c:v>42634</c:v>
                      </c:pt>
                      <c:pt idx="2">
                        <c:v>42643</c:v>
                      </c:pt>
                      <c:pt idx="3">
                        <c:v>42655</c:v>
                      </c:pt>
                      <c:pt idx="4">
                        <c:v>42670</c:v>
                      </c:pt>
                      <c:pt idx="5">
                        <c:v>42683</c:v>
                      </c:pt>
                      <c:pt idx="6">
                        <c:v>42711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graphs'!$M$2:$M$8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1.5714285714285716</c:v>
                      </c:pt>
                      <c:pt idx="1">
                        <c:v>2.1666666666666665</c:v>
                      </c:pt>
                      <c:pt idx="2">
                        <c:v>2.2857142857142856</c:v>
                      </c:pt>
                      <c:pt idx="3">
                        <c:v>2.2857142857142856</c:v>
                      </c:pt>
                      <c:pt idx="4">
                        <c:v>2.2857142857142856</c:v>
                      </c:pt>
                      <c:pt idx="5">
                        <c:v>2.1428571428571428</c:v>
                      </c:pt>
                      <c:pt idx="6">
                        <c:v>2.3333333333333335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9-820A-4453-B276-CF64CDDD5431}"/>
                  </c:ext>
                </c:extLst>
              </c15:ser>
            </c15:filteredScatterSeries>
            <c15:filteredScatterSeries>
              <c15:ser>
                <c:idx val="5"/>
                <c:order val="5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graphs'!$N$1</c15:sqref>
                        </c15:formulaRef>
                      </c:ext>
                    </c:extLst>
                    <c:strCache>
                      <c:ptCount val="1"/>
                      <c:pt idx="0">
                        <c:v>Interpret meaning from the result of a physics experiment.</c:v>
                      </c:pt>
                    </c:strCache>
                  </c:strRef>
                </c:tx>
                <c:spPr>
                  <a:ln w="19050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graphs'!$H$2:$H$8</c15:sqref>
                        </c15:formulaRef>
                      </c:ext>
                    </c:extLst>
                    <c:numCache>
                      <c:formatCode>m/d/yyyy</c:formatCode>
                      <c:ptCount val="7"/>
                      <c:pt idx="0">
                        <c:v>42622</c:v>
                      </c:pt>
                      <c:pt idx="1">
                        <c:v>42634</c:v>
                      </c:pt>
                      <c:pt idx="2">
                        <c:v>42643</c:v>
                      </c:pt>
                      <c:pt idx="3">
                        <c:v>42655</c:v>
                      </c:pt>
                      <c:pt idx="4">
                        <c:v>42670</c:v>
                      </c:pt>
                      <c:pt idx="5">
                        <c:v>42683</c:v>
                      </c:pt>
                      <c:pt idx="6">
                        <c:v>42711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graphs'!$N$2:$N$8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1.5714285714285716</c:v>
                      </c:pt>
                      <c:pt idx="1">
                        <c:v>2.3333333333333335</c:v>
                      </c:pt>
                      <c:pt idx="2">
                        <c:v>2</c:v>
                      </c:pt>
                      <c:pt idx="3">
                        <c:v>2</c:v>
                      </c:pt>
                      <c:pt idx="4">
                        <c:v>2.1428571428571428</c:v>
                      </c:pt>
                      <c:pt idx="5">
                        <c:v>2.4285714285714284</c:v>
                      </c:pt>
                      <c:pt idx="6">
                        <c:v>2.3333333333333335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A-820A-4453-B276-CF64CDDD5431}"/>
                  </c:ext>
                </c:extLst>
              </c15:ser>
            </c15:filteredScatterSeries>
            <c15:filteredScatterSeries>
              <c15:ser>
                <c:idx val="6"/>
                <c:order val="6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graphs'!$O$1</c15:sqref>
                        </c15:formulaRef>
                      </c:ext>
                    </c:extLst>
                    <c:strCache>
                      <c:ptCount val="1"/>
                      <c:pt idx="0">
                        <c:v>Create a graph to depict the relationship between two physical quantities based on experimental data.</c:v>
                      </c:pt>
                    </c:strCache>
                  </c:strRef>
                </c:tx>
                <c:spPr>
                  <a:ln w="19050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60000"/>
                      </a:schemeClr>
                    </a:solidFill>
                    <a:ln w="9525">
                      <a:solidFill>
                        <a:schemeClr val="accent1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graphs'!$H$2:$H$8</c15:sqref>
                        </c15:formulaRef>
                      </c:ext>
                    </c:extLst>
                    <c:numCache>
                      <c:formatCode>m/d/yyyy</c:formatCode>
                      <c:ptCount val="7"/>
                      <c:pt idx="0">
                        <c:v>42622</c:v>
                      </c:pt>
                      <c:pt idx="1">
                        <c:v>42634</c:v>
                      </c:pt>
                      <c:pt idx="2">
                        <c:v>42643</c:v>
                      </c:pt>
                      <c:pt idx="3">
                        <c:v>42655</c:v>
                      </c:pt>
                      <c:pt idx="4">
                        <c:v>42670</c:v>
                      </c:pt>
                      <c:pt idx="5">
                        <c:v>42683</c:v>
                      </c:pt>
                      <c:pt idx="6">
                        <c:v>42711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graphs'!$O$2:$O$8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</c:v>
                      </c:pt>
                      <c:pt idx="1">
                        <c:v>2.6666666666666665</c:v>
                      </c:pt>
                      <c:pt idx="2">
                        <c:v>2.7142857142857144</c:v>
                      </c:pt>
                      <c:pt idx="3">
                        <c:v>2.4285714285714284</c:v>
                      </c:pt>
                      <c:pt idx="4">
                        <c:v>2.2857142857142856</c:v>
                      </c:pt>
                      <c:pt idx="5">
                        <c:v>2.2857142857142856</c:v>
                      </c:pt>
                      <c:pt idx="6">
                        <c:v>2.8333333333333335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B-820A-4453-B276-CF64CDDD5431}"/>
                  </c:ext>
                </c:extLst>
              </c15:ser>
            </c15:filteredScatterSeries>
            <c15:filteredScatterSeries>
              <c15:ser>
                <c:idx val="7"/>
                <c:order val="7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graphs'!$P$1</c15:sqref>
                        </c15:formulaRef>
                      </c:ext>
                    </c:extLst>
                    <c:strCache>
                      <c:ptCount val="1"/>
                      <c:pt idx="0">
                        <c:v>Examine and draw conclusions from a graph depicting the relationship between two physical quantities.</c:v>
                      </c:pt>
                    </c:strCache>
                  </c:strRef>
                </c:tx>
                <c:spPr>
                  <a:ln w="19050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>
                        <a:lumMod val="60000"/>
                      </a:schemeClr>
                    </a:solidFill>
                    <a:ln w="9525">
                      <a:solidFill>
                        <a:schemeClr val="accent2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graphs'!$H$2:$H$8</c15:sqref>
                        </c15:formulaRef>
                      </c:ext>
                    </c:extLst>
                    <c:numCache>
                      <c:formatCode>m/d/yyyy</c:formatCode>
                      <c:ptCount val="7"/>
                      <c:pt idx="0">
                        <c:v>42622</c:v>
                      </c:pt>
                      <c:pt idx="1">
                        <c:v>42634</c:v>
                      </c:pt>
                      <c:pt idx="2">
                        <c:v>42643</c:v>
                      </c:pt>
                      <c:pt idx="3">
                        <c:v>42655</c:v>
                      </c:pt>
                      <c:pt idx="4">
                        <c:v>42670</c:v>
                      </c:pt>
                      <c:pt idx="5">
                        <c:v>42683</c:v>
                      </c:pt>
                      <c:pt idx="6">
                        <c:v>42711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graphs'!$P$2:$P$8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2.2857142857142856</c:v>
                      </c:pt>
                      <c:pt idx="1">
                        <c:v>2.5</c:v>
                      </c:pt>
                      <c:pt idx="2">
                        <c:v>2.1428571428571428</c:v>
                      </c:pt>
                      <c:pt idx="3">
                        <c:v>2.4285714285714284</c:v>
                      </c:pt>
                      <c:pt idx="4">
                        <c:v>2.1428571428571428</c:v>
                      </c:pt>
                      <c:pt idx="5">
                        <c:v>2.5714285714285716</c:v>
                      </c:pt>
                      <c:pt idx="6">
                        <c:v>2.6666666666666665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C-820A-4453-B276-CF64CDDD5431}"/>
                  </c:ext>
                </c:extLst>
              </c15:ser>
            </c15:filteredScatterSeries>
            <c15:filteredScatterSeries>
              <c15:ser>
                <c:idx val="8"/>
                <c:order val="8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graphs'!$Q$1</c15:sqref>
                        </c15:formulaRef>
                      </c:ext>
                    </c:extLst>
                    <c:strCache>
                      <c:ptCount val="1"/>
                      <c:pt idx="0">
                        <c:v>Collaborate with fellow students in problem solving.</c:v>
                      </c:pt>
                    </c:strCache>
                  </c:strRef>
                </c:tx>
                <c:spPr>
                  <a:ln w="19050" cap="rnd">
                    <a:solidFill>
                      <a:schemeClr val="accent3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>
                        <a:lumMod val="60000"/>
                      </a:schemeClr>
                    </a:solidFill>
                    <a:ln w="9525">
                      <a:solidFill>
                        <a:schemeClr val="accent3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graphs'!$H$2:$H$8</c15:sqref>
                        </c15:formulaRef>
                      </c:ext>
                    </c:extLst>
                    <c:numCache>
                      <c:formatCode>m/d/yyyy</c:formatCode>
                      <c:ptCount val="7"/>
                      <c:pt idx="0">
                        <c:v>42622</c:v>
                      </c:pt>
                      <c:pt idx="1">
                        <c:v>42634</c:v>
                      </c:pt>
                      <c:pt idx="2">
                        <c:v>42643</c:v>
                      </c:pt>
                      <c:pt idx="3">
                        <c:v>42655</c:v>
                      </c:pt>
                      <c:pt idx="4">
                        <c:v>42670</c:v>
                      </c:pt>
                      <c:pt idx="5">
                        <c:v>42683</c:v>
                      </c:pt>
                      <c:pt idx="6">
                        <c:v>42711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graphs'!$Q$2:$Q$8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2.7142857142857144</c:v>
                      </c:pt>
                      <c:pt idx="1">
                        <c:v>2.8333333333333335</c:v>
                      </c:pt>
                      <c:pt idx="2">
                        <c:v>2.7142857142857144</c:v>
                      </c:pt>
                      <c:pt idx="3">
                        <c:v>2.4285714285714284</c:v>
                      </c:pt>
                      <c:pt idx="4">
                        <c:v>2.7142857142857144</c:v>
                      </c:pt>
                      <c:pt idx="5">
                        <c:v>2.7142857142857144</c:v>
                      </c:pt>
                      <c:pt idx="6">
                        <c:v>2.6666666666666665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D-820A-4453-B276-CF64CDDD5431}"/>
                  </c:ext>
                </c:extLst>
              </c15:ser>
            </c15:filteredScatterSeries>
            <c15:filteredScatterSeries>
              <c15:ser>
                <c:idx val="9"/>
                <c:order val="9"/>
                <c:tx>
                  <c:str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graphs'!$R$1</c15:sqref>
                        </c15:formulaRef>
                      </c:ext>
                    </c:extLst>
                    <c:strCache>
                      <c:ptCount val="1"/>
                      <c:pt idx="0">
                        <c:v>Collaborate with fellow students in a physics experiment.</c:v>
                      </c:pt>
                    </c:strCache>
                  </c:strRef>
                </c:tx>
                <c:spPr>
                  <a:ln w="19050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>
                        <a:lumMod val="60000"/>
                      </a:schemeClr>
                    </a:solidFill>
                    <a:ln w="9525">
                      <a:solidFill>
                        <a:schemeClr val="accent4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graphs'!$H$2:$H$8</c15:sqref>
                        </c15:formulaRef>
                      </c:ext>
                    </c:extLst>
                    <c:numCache>
                      <c:formatCode>m/d/yyyy</c:formatCode>
                      <c:ptCount val="7"/>
                      <c:pt idx="0">
                        <c:v>42622</c:v>
                      </c:pt>
                      <c:pt idx="1">
                        <c:v>42634</c:v>
                      </c:pt>
                      <c:pt idx="2">
                        <c:v>42643</c:v>
                      </c:pt>
                      <c:pt idx="3">
                        <c:v>42655</c:v>
                      </c:pt>
                      <c:pt idx="4">
                        <c:v>42670</c:v>
                      </c:pt>
                      <c:pt idx="5">
                        <c:v>42683</c:v>
                      </c:pt>
                      <c:pt idx="6">
                        <c:v>42711</c:v>
                      </c:pt>
                    </c:numCache>
                  </c:numRef>
                </c:xVal>
                <c:yVal>
                  <c:numRef>
                    <c:extLst xmlns:c16r2="http://schemas.microsoft.com/office/drawing/2015/06/chart"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 graphs'!$R$2:$R$8</c15:sqref>
                        </c15:formulaRef>
                      </c:ext>
                    </c:extLst>
                    <c:numCache>
                      <c:formatCode>General</c:formatCode>
                      <c:ptCount val="7"/>
                      <c:pt idx="0">
                        <c:v>2.7142857142857144</c:v>
                      </c:pt>
                      <c:pt idx="1">
                        <c:v>2.8333333333333335</c:v>
                      </c:pt>
                      <c:pt idx="2">
                        <c:v>2.7142857142857144</c:v>
                      </c:pt>
                      <c:pt idx="3">
                        <c:v>2.4285714285714284</c:v>
                      </c:pt>
                      <c:pt idx="4">
                        <c:v>2.4285714285714284</c:v>
                      </c:pt>
                      <c:pt idx="5">
                        <c:v>2.5714285714285716</c:v>
                      </c:pt>
                      <c:pt idx="6">
                        <c:v>2.8333333333333335</c:v>
                      </c:pt>
                    </c:numCache>
                  </c:numRef>
                </c:yVal>
                <c:smooth val="0"/>
                <c:extLst xmlns:c16r2="http://schemas.microsoft.com/office/drawing/2015/06/chart" xmlns:c15="http://schemas.microsoft.com/office/drawing/2012/chart">
                  <c:ext xmlns:c16="http://schemas.microsoft.com/office/drawing/2014/chart" uri="{C3380CC4-5D6E-409C-BE32-E72D297353CC}">
                    <c16:uniqueId val="{0000000E-820A-4453-B276-CF64CDDD5431}"/>
                  </c:ext>
                </c:extLst>
              </c15:ser>
            </c15:filteredScatterSeries>
          </c:ext>
        </c:extLst>
      </c:scatterChart>
      <c:valAx>
        <c:axId val="148934376"/>
        <c:scaling>
          <c:orientation val="minMax"/>
          <c:min val="4262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34768"/>
        <c:crosses val="autoZero"/>
        <c:crossBetween val="midCat"/>
        <c:majorUnit val="20"/>
      </c:valAx>
      <c:valAx>
        <c:axId val="148934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343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en-US" sz="1600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1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B0CD7-477B-4169-B1B8-1C693D329C1F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AC9FE-E647-4EBF-9E8E-A376171B6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2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to plan for ~5 minutes per bullet.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AC9FE-E647-4EBF-9E8E-A376171B66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1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Inspiration!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AC9FE-E647-4EBF-9E8E-A376171B66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921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AC9FE-E647-4EBF-9E8E-A376171B661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91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AC9FE-E647-4EBF-9E8E-A376171B661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032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E6D0F-DAA6-4013-AFC6-1667344DBF6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25D7-CC0B-4E29-8D7E-06512FBC5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89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E6D0F-DAA6-4013-AFC6-1667344DBF6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25D7-CC0B-4E29-8D7E-06512FBC5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61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E6D0F-DAA6-4013-AFC6-1667344DBF6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25D7-CC0B-4E29-8D7E-06512FBC5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7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E6D0F-DAA6-4013-AFC6-1667344DBF6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25D7-CC0B-4E29-8D7E-06512FBC5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92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E6D0F-DAA6-4013-AFC6-1667344DBF6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25D7-CC0B-4E29-8D7E-06512FBC5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3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E6D0F-DAA6-4013-AFC6-1667344DBF6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25D7-CC0B-4E29-8D7E-06512FBC5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32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E6D0F-DAA6-4013-AFC6-1667344DBF6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25D7-CC0B-4E29-8D7E-06512FBC5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3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E6D0F-DAA6-4013-AFC6-1667344DBF6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25D7-CC0B-4E29-8D7E-06512FBC5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7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E6D0F-DAA6-4013-AFC6-1667344DBF6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25D7-CC0B-4E29-8D7E-06512FBC5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7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E6D0F-DAA6-4013-AFC6-1667344DBF6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25D7-CC0B-4E29-8D7E-06512FBC5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28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E6D0F-DAA6-4013-AFC6-1667344DBF6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A25D7-CC0B-4E29-8D7E-06512FBC5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53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E6D0F-DAA6-4013-AFC6-1667344DBF6C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A25D7-CC0B-4E29-8D7E-06512FBC5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0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Letter Home: An Authentic Post-Lab Writing Experience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W. Brian Lane, Ph.D. - @</a:t>
            </a:r>
            <a:r>
              <a:rPr lang="en-US" dirty="0" err="1"/>
              <a:t>LetsCodePhysics</a:t>
            </a:r>
            <a:endParaRPr lang="en-US" dirty="0"/>
          </a:p>
          <a:p>
            <a:r>
              <a:rPr lang="en-US" dirty="0"/>
              <a:t>Ramesh Adhikari, Ph.D.</a:t>
            </a:r>
          </a:p>
          <a:p>
            <a:r>
              <a:rPr lang="en-US" dirty="0"/>
              <a:t>Physics Department, Jacksonville University</a:t>
            </a:r>
          </a:p>
        </p:txBody>
      </p:sp>
      <p:sp>
        <p:nvSpPr>
          <p:cNvPr id="4" name="Rectangle 3"/>
          <p:cNvSpPr/>
          <p:nvPr/>
        </p:nvSpPr>
        <p:spPr>
          <a:xfrm>
            <a:off x="8592091" y="6326201"/>
            <a:ext cx="34519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The Physics Teacher 52, 397 (2014)</a:t>
            </a:r>
          </a:p>
        </p:txBody>
      </p:sp>
    </p:spTree>
    <p:extLst>
      <p:ext uri="{BB962C8B-B14F-4D97-AF65-F5344CB8AC3E}">
        <p14:creationId xmlns:p14="http://schemas.microsoft.com/office/powerpoint/2010/main" val="182285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Letter Home as Authentic Writing</a:t>
            </a:r>
          </a:p>
        </p:txBody>
      </p:sp>
      <p:sp>
        <p:nvSpPr>
          <p:cNvPr id="4" name="Oval 3"/>
          <p:cNvSpPr/>
          <p:nvPr/>
        </p:nvSpPr>
        <p:spPr>
          <a:xfrm>
            <a:off x="6223120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STUDENT</a:t>
            </a:r>
          </a:p>
        </p:txBody>
      </p:sp>
      <p:sp>
        <p:nvSpPr>
          <p:cNvPr id="5" name="Oval 4"/>
          <p:cNvSpPr/>
          <p:nvPr/>
        </p:nvSpPr>
        <p:spPr>
          <a:xfrm>
            <a:off x="1127661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INSTRUCTOR</a:t>
            </a:r>
          </a:p>
        </p:txBody>
      </p:sp>
      <p:sp>
        <p:nvSpPr>
          <p:cNvPr id="6" name="Arc 5"/>
          <p:cNvSpPr/>
          <p:nvPr/>
        </p:nvSpPr>
        <p:spPr>
          <a:xfrm>
            <a:off x="3122113" y="2524294"/>
            <a:ext cx="5446642" cy="1000537"/>
          </a:xfrm>
          <a:prstGeom prst="arc">
            <a:avLst>
              <a:gd name="adj1" fmla="val 11000970"/>
              <a:gd name="adj2" fmla="val 21430563"/>
            </a:avLst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" name="Arc 6"/>
          <p:cNvSpPr/>
          <p:nvPr/>
        </p:nvSpPr>
        <p:spPr>
          <a:xfrm>
            <a:off x="8661523" y="3716987"/>
            <a:ext cx="3034748" cy="1630020"/>
          </a:xfrm>
          <a:prstGeom prst="arc">
            <a:avLst>
              <a:gd name="adj1" fmla="val 16831044"/>
              <a:gd name="adj2" fmla="val 10669100"/>
            </a:avLst>
          </a:prstGeom>
          <a:ln w="38100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" name="TextBox 8"/>
          <p:cNvSpPr txBox="1"/>
          <p:nvPr/>
        </p:nvSpPr>
        <p:spPr>
          <a:xfrm>
            <a:off x="3970495" y="1609914"/>
            <a:ext cx="35312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Instruction:</a:t>
            </a:r>
          </a:p>
          <a:p>
            <a:pPr algn="ctr"/>
            <a:r>
              <a:rPr lang="en-US" sz="2800" dirty="0"/>
              <a:t>Knowledge Transferred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72597" y="5439551"/>
            <a:ext cx="341260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Activity:</a:t>
            </a:r>
          </a:p>
          <a:p>
            <a:pPr algn="ctr"/>
            <a:r>
              <a:rPr lang="en-US" sz="2800" dirty="0"/>
              <a:t>Knowledge Generated</a:t>
            </a:r>
          </a:p>
          <a:p>
            <a:pPr algn="ctr"/>
            <a:r>
              <a:rPr lang="en-US" sz="2800" dirty="0"/>
              <a:t>(hopefully)</a:t>
            </a:r>
          </a:p>
        </p:txBody>
      </p:sp>
    </p:spTree>
    <p:extLst>
      <p:ext uri="{BB962C8B-B14F-4D97-AF65-F5344CB8AC3E}">
        <p14:creationId xmlns:p14="http://schemas.microsoft.com/office/powerpoint/2010/main" val="260118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Letter Home as Authentic Writing</a:t>
            </a:r>
          </a:p>
        </p:txBody>
      </p:sp>
      <p:sp>
        <p:nvSpPr>
          <p:cNvPr id="4" name="Oval 3"/>
          <p:cNvSpPr/>
          <p:nvPr/>
        </p:nvSpPr>
        <p:spPr>
          <a:xfrm>
            <a:off x="6223120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STUDENT</a:t>
            </a:r>
          </a:p>
        </p:txBody>
      </p:sp>
      <p:sp>
        <p:nvSpPr>
          <p:cNvPr id="5" name="Oval 4"/>
          <p:cNvSpPr/>
          <p:nvPr/>
        </p:nvSpPr>
        <p:spPr>
          <a:xfrm>
            <a:off x="1127661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INSTRUCTOR</a:t>
            </a:r>
          </a:p>
        </p:txBody>
      </p:sp>
      <p:sp>
        <p:nvSpPr>
          <p:cNvPr id="6" name="Arc 5"/>
          <p:cNvSpPr/>
          <p:nvPr/>
        </p:nvSpPr>
        <p:spPr>
          <a:xfrm>
            <a:off x="3122113" y="2524294"/>
            <a:ext cx="5446642" cy="1000537"/>
          </a:xfrm>
          <a:prstGeom prst="arc">
            <a:avLst>
              <a:gd name="adj1" fmla="val 11000970"/>
              <a:gd name="adj2" fmla="val 21430563"/>
            </a:avLst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" name="Arc 6"/>
          <p:cNvSpPr/>
          <p:nvPr/>
        </p:nvSpPr>
        <p:spPr>
          <a:xfrm>
            <a:off x="8661523" y="3716987"/>
            <a:ext cx="3034748" cy="1630020"/>
          </a:xfrm>
          <a:prstGeom prst="arc">
            <a:avLst>
              <a:gd name="adj1" fmla="val 16831044"/>
              <a:gd name="adj2" fmla="val 10669100"/>
            </a:avLst>
          </a:prstGeom>
          <a:ln w="38100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" name="TextBox 8"/>
          <p:cNvSpPr txBox="1"/>
          <p:nvPr/>
        </p:nvSpPr>
        <p:spPr>
          <a:xfrm>
            <a:off x="3970495" y="1609914"/>
            <a:ext cx="35312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Instruction:</a:t>
            </a:r>
          </a:p>
          <a:p>
            <a:pPr algn="ctr"/>
            <a:r>
              <a:rPr lang="en-US" sz="2800" dirty="0"/>
              <a:t>Knowledge Transferred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72597" y="5439551"/>
            <a:ext cx="341260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Activity:</a:t>
            </a:r>
          </a:p>
          <a:p>
            <a:pPr algn="ctr"/>
            <a:r>
              <a:rPr lang="en-US" sz="2800" dirty="0"/>
              <a:t>Knowledge Generated</a:t>
            </a:r>
          </a:p>
          <a:p>
            <a:pPr algn="ctr"/>
            <a:r>
              <a:rPr lang="en-US" sz="2800" dirty="0"/>
              <a:t>(hopefully)</a:t>
            </a:r>
          </a:p>
        </p:txBody>
      </p:sp>
      <p:sp>
        <p:nvSpPr>
          <p:cNvPr id="12" name="Oval 11"/>
          <p:cNvSpPr/>
          <p:nvPr/>
        </p:nvSpPr>
        <p:spPr>
          <a:xfrm>
            <a:off x="1127661" y="4936183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AUDIENCE</a:t>
            </a:r>
          </a:p>
        </p:txBody>
      </p:sp>
    </p:spTree>
    <p:extLst>
      <p:ext uri="{BB962C8B-B14F-4D97-AF65-F5344CB8AC3E}">
        <p14:creationId xmlns:p14="http://schemas.microsoft.com/office/powerpoint/2010/main" val="329865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Letter Home as Authentic Writing</a:t>
            </a:r>
          </a:p>
        </p:txBody>
      </p:sp>
      <p:sp>
        <p:nvSpPr>
          <p:cNvPr id="4" name="Oval 3"/>
          <p:cNvSpPr/>
          <p:nvPr/>
        </p:nvSpPr>
        <p:spPr>
          <a:xfrm>
            <a:off x="6223120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STUDENT</a:t>
            </a:r>
          </a:p>
        </p:txBody>
      </p:sp>
      <p:sp>
        <p:nvSpPr>
          <p:cNvPr id="5" name="Oval 4"/>
          <p:cNvSpPr/>
          <p:nvPr/>
        </p:nvSpPr>
        <p:spPr>
          <a:xfrm>
            <a:off x="1127661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INSTRUCTOR</a:t>
            </a:r>
          </a:p>
        </p:txBody>
      </p:sp>
      <p:sp>
        <p:nvSpPr>
          <p:cNvPr id="6" name="Arc 5"/>
          <p:cNvSpPr/>
          <p:nvPr/>
        </p:nvSpPr>
        <p:spPr>
          <a:xfrm>
            <a:off x="3122113" y="2524294"/>
            <a:ext cx="5446642" cy="1000537"/>
          </a:xfrm>
          <a:prstGeom prst="arc">
            <a:avLst>
              <a:gd name="adj1" fmla="val 11000970"/>
              <a:gd name="adj2" fmla="val 21430563"/>
            </a:avLst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" name="Arc 6"/>
          <p:cNvSpPr/>
          <p:nvPr/>
        </p:nvSpPr>
        <p:spPr>
          <a:xfrm>
            <a:off x="8661523" y="3716987"/>
            <a:ext cx="3034748" cy="1630020"/>
          </a:xfrm>
          <a:prstGeom prst="arc">
            <a:avLst>
              <a:gd name="adj1" fmla="val 16831044"/>
              <a:gd name="adj2" fmla="val 10669100"/>
            </a:avLst>
          </a:prstGeom>
          <a:ln w="38100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" name="Arc 7"/>
          <p:cNvSpPr/>
          <p:nvPr/>
        </p:nvSpPr>
        <p:spPr>
          <a:xfrm flipV="1">
            <a:off x="1770388" y="3273777"/>
            <a:ext cx="6689037" cy="2573865"/>
          </a:xfrm>
          <a:prstGeom prst="arc">
            <a:avLst>
              <a:gd name="adj1" fmla="val 16432389"/>
              <a:gd name="adj2" fmla="val 21541052"/>
            </a:avLst>
          </a:prstGeom>
          <a:ln w="38100">
            <a:solidFill>
              <a:schemeClr val="tx1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" name="TextBox 8"/>
          <p:cNvSpPr txBox="1"/>
          <p:nvPr/>
        </p:nvSpPr>
        <p:spPr>
          <a:xfrm>
            <a:off x="3970495" y="1609914"/>
            <a:ext cx="35312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Instruction:</a:t>
            </a:r>
          </a:p>
          <a:p>
            <a:pPr algn="ctr"/>
            <a:r>
              <a:rPr lang="en-US" sz="2800" dirty="0"/>
              <a:t>Knowledge Transferred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72597" y="5439551"/>
            <a:ext cx="341260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Activity:</a:t>
            </a:r>
          </a:p>
          <a:p>
            <a:pPr algn="ctr"/>
            <a:r>
              <a:rPr lang="en-US" sz="2800" dirty="0"/>
              <a:t>Knowledge Generated</a:t>
            </a:r>
          </a:p>
          <a:p>
            <a:pPr algn="ctr"/>
            <a:r>
              <a:rPr lang="en-US" sz="2800" dirty="0"/>
              <a:t>(hopefully)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52610" y="5750937"/>
            <a:ext cx="35312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Letter Home:</a:t>
            </a:r>
          </a:p>
          <a:p>
            <a:pPr algn="ctr"/>
            <a:r>
              <a:rPr lang="en-US" sz="2800" dirty="0"/>
              <a:t>Knowledge Transferred</a:t>
            </a:r>
          </a:p>
        </p:txBody>
      </p:sp>
      <p:sp>
        <p:nvSpPr>
          <p:cNvPr id="12" name="Oval 11"/>
          <p:cNvSpPr/>
          <p:nvPr/>
        </p:nvSpPr>
        <p:spPr>
          <a:xfrm>
            <a:off x="1127661" y="4936183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AUDIENCE</a:t>
            </a:r>
          </a:p>
        </p:txBody>
      </p:sp>
    </p:spTree>
    <p:extLst>
      <p:ext uri="{BB962C8B-B14F-4D97-AF65-F5344CB8AC3E}">
        <p14:creationId xmlns:p14="http://schemas.microsoft.com/office/powerpoint/2010/main" val="18602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Letter Home: Grading Rubric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recipient should be able to understand the LH.</a:t>
            </a:r>
          </a:p>
          <a:p>
            <a:r>
              <a:rPr lang="en-US" dirty="0"/>
              <a:t>The recipient should be able to learn something about physics from the LH.</a:t>
            </a:r>
          </a:p>
          <a:p>
            <a:r>
              <a:rPr lang="en-US" dirty="0"/>
              <a:t>The LH should be written in the tone of an e-mail or letter.</a:t>
            </a:r>
          </a:p>
          <a:p>
            <a:r>
              <a:rPr lang="en-US" dirty="0"/>
              <a:t>The LH should include a description of the set-up of the experiment.</a:t>
            </a:r>
          </a:p>
          <a:p>
            <a:r>
              <a:rPr lang="en-US" dirty="0"/>
              <a:t>The LH should include an overview of the results you obtained.</a:t>
            </a:r>
          </a:p>
          <a:p>
            <a:r>
              <a:rPr lang="en-US" dirty="0"/>
              <a:t>The LH should describe the conclusions you came to from the results.</a:t>
            </a:r>
          </a:p>
          <a:p>
            <a:r>
              <a:rPr lang="en-US" dirty="0"/>
              <a:t>The instructor should be in the CC field of the message.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8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Samples of Student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Students exhibit creativity.</a:t>
            </a:r>
          </a:p>
          <a:p>
            <a:r>
              <a:rPr lang="en-US" dirty="0"/>
              <a:t>Most clearly articulate background.</a:t>
            </a:r>
          </a:p>
          <a:p>
            <a:r>
              <a:rPr lang="en-US" dirty="0"/>
              <a:t>Many show genuine pride in their work.</a:t>
            </a:r>
          </a:p>
          <a:p>
            <a:r>
              <a:rPr lang="en-US" dirty="0"/>
              <a:t>Responses are also excellent teaching moments!</a:t>
            </a:r>
          </a:p>
        </p:txBody>
      </p:sp>
    </p:spTree>
    <p:extLst>
      <p:ext uri="{BB962C8B-B14F-4D97-AF65-F5344CB8AC3E}">
        <p14:creationId xmlns:p14="http://schemas.microsoft.com/office/powerpoint/2010/main" val="331093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304339"/>
              </p:ext>
            </p:extLst>
          </p:nvPr>
        </p:nvGraphicFramePr>
        <p:xfrm>
          <a:off x="838200" y="1291772"/>
          <a:ext cx="10515600" cy="5566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Learning Assessment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30629" y="1690688"/>
            <a:ext cx="1286295" cy="3257093"/>
            <a:chOff x="130629" y="2259233"/>
            <a:chExt cx="1286295" cy="2656424"/>
          </a:xfrm>
        </p:grpSpPr>
        <p:sp>
          <p:nvSpPr>
            <p:cNvPr id="9" name="Rectangle 8"/>
            <p:cNvSpPr/>
            <p:nvPr/>
          </p:nvSpPr>
          <p:spPr>
            <a:xfrm>
              <a:off x="130629" y="2259233"/>
              <a:ext cx="1175657" cy="25143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11374" y="2259233"/>
              <a:ext cx="6055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Very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3651" y="3019380"/>
              <a:ext cx="11832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Somewhat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0623" y="3784840"/>
              <a:ext cx="10063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Not very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6767" y="4546325"/>
              <a:ext cx="10401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Not at all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622371" y="0"/>
            <a:ext cx="5681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*Angelo &amp; Cross, </a:t>
            </a:r>
            <a:r>
              <a:rPr lang="en-US" i="1" dirty="0"/>
              <a:t>Classroom Assessment Techniques</a:t>
            </a:r>
            <a:r>
              <a:rPr lang="en-US" dirty="0"/>
              <a:t> (1993)</a:t>
            </a:r>
          </a:p>
        </p:txBody>
      </p:sp>
    </p:spTree>
    <p:extLst>
      <p:ext uri="{BB962C8B-B14F-4D97-AF65-F5344CB8AC3E}">
        <p14:creationId xmlns:p14="http://schemas.microsoft.com/office/powerpoint/2010/main" val="324397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5586034"/>
              </p:ext>
            </p:extLst>
          </p:nvPr>
        </p:nvGraphicFramePr>
        <p:xfrm>
          <a:off x="811373" y="1307195"/>
          <a:ext cx="10930683" cy="5550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Learning Assessment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30629" y="1690688"/>
            <a:ext cx="1286295" cy="3257093"/>
            <a:chOff x="130629" y="2259233"/>
            <a:chExt cx="1286295" cy="2656424"/>
          </a:xfrm>
        </p:grpSpPr>
        <p:sp>
          <p:nvSpPr>
            <p:cNvPr id="9" name="Rectangle 8"/>
            <p:cNvSpPr/>
            <p:nvPr/>
          </p:nvSpPr>
          <p:spPr>
            <a:xfrm>
              <a:off x="130629" y="2259233"/>
              <a:ext cx="1175657" cy="25143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11374" y="2259233"/>
              <a:ext cx="6055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Very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33651" y="3019380"/>
              <a:ext cx="11832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Somewhat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0623" y="3784840"/>
              <a:ext cx="10063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Not very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6767" y="4546325"/>
              <a:ext cx="10401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Not at all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521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Learning Assessment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7346821"/>
              </p:ext>
            </p:extLst>
          </p:nvPr>
        </p:nvGraphicFramePr>
        <p:xfrm>
          <a:off x="838200" y="1291772"/>
          <a:ext cx="10515600" cy="5566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130629" y="1690688"/>
            <a:ext cx="1286295" cy="3257093"/>
            <a:chOff x="130629" y="2259233"/>
            <a:chExt cx="1286295" cy="2656424"/>
          </a:xfrm>
        </p:grpSpPr>
        <p:sp>
          <p:nvSpPr>
            <p:cNvPr id="12" name="Rectangle 11"/>
            <p:cNvSpPr/>
            <p:nvPr/>
          </p:nvSpPr>
          <p:spPr>
            <a:xfrm>
              <a:off x="130629" y="2259233"/>
              <a:ext cx="1175657" cy="25143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11374" y="2259233"/>
              <a:ext cx="6055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3651" y="3019380"/>
              <a:ext cx="11832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Somewhat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0623" y="3784840"/>
              <a:ext cx="10063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Not very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6767" y="4546325"/>
              <a:ext cx="10401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Not at all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1326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837829"/>
              </p:ext>
            </p:extLst>
          </p:nvPr>
        </p:nvGraphicFramePr>
        <p:xfrm>
          <a:off x="811374" y="1291773"/>
          <a:ext cx="10542426" cy="5566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Learning Assessment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30629" y="1690688"/>
            <a:ext cx="1286295" cy="3257093"/>
            <a:chOff x="130629" y="2259233"/>
            <a:chExt cx="1286295" cy="2656424"/>
          </a:xfrm>
        </p:grpSpPr>
        <p:sp>
          <p:nvSpPr>
            <p:cNvPr id="12" name="Rectangle 11"/>
            <p:cNvSpPr/>
            <p:nvPr/>
          </p:nvSpPr>
          <p:spPr>
            <a:xfrm>
              <a:off x="130629" y="2259233"/>
              <a:ext cx="1175657" cy="25143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11374" y="2259233"/>
              <a:ext cx="6055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Very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3651" y="3019380"/>
              <a:ext cx="11832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Somewhat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0623" y="3784840"/>
              <a:ext cx="10063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Not very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6767" y="4546325"/>
              <a:ext cx="10401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Not at all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4034971" y="3705695"/>
            <a:ext cx="6633028" cy="101566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r"/>
            <a:r>
              <a:rPr lang="en-US" sz="2000" b="1" dirty="0"/>
              <a:t>More self-confidence results tomorrow! </a:t>
            </a:r>
          </a:p>
          <a:p>
            <a:pPr algn="r"/>
            <a:r>
              <a:rPr lang="en-US" sz="2000" b="1" dirty="0"/>
              <a:t>Adhikari, Lane - GG05 9:10-9:20 AM - Student Confidence and Performance Outcomes in an Introductory Physics Class</a:t>
            </a:r>
          </a:p>
        </p:txBody>
      </p:sp>
    </p:spTree>
    <p:extLst>
      <p:ext uri="{BB962C8B-B14F-4D97-AF65-F5344CB8AC3E}">
        <p14:creationId xmlns:p14="http://schemas.microsoft.com/office/powerpoint/2010/main" val="57941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Letter Home: Further Ideas &amp;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scaffold the assignment with audience expertise.</a:t>
            </a:r>
          </a:p>
          <a:p>
            <a:r>
              <a:rPr lang="en-US" dirty="0"/>
              <a:t>Good exposure for our academic programs and for science.</a:t>
            </a:r>
          </a:p>
          <a:p>
            <a:r>
              <a:rPr lang="en-US" dirty="0"/>
              <a:t>How to grade with non-English-speaking recipients?</a:t>
            </a:r>
          </a:p>
          <a:p>
            <a:r>
              <a:rPr lang="en-US" dirty="0"/>
              <a:t>How to respond to especially recalcitrant students?</a:t>
            </a:r>
          </a:p>
          <a:p>
            <a:r>
              <a:rPr lang="en-US" dirty="0"/>
              <a:t>How to actually assess writing quality in LH versus lab report? </a:t>
            </a:r>
            <a:br>
              <a:rPr lang="en-US" dirty="0"/>
            </a:br>
            <a:r>
              <a:rPr lang="en-US" dirty="0">
                <a:sym typeface="Wingdings" panose="05000000000000000000" pitchFamily="2" charset="2"/>
              </a:rPr>
              <a:t> Follow Charles Ramey II (Texas Tech).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42857" y="5804068"/>
            <a:ext cx="66330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b="1" dirty="0"/>
              <a:t>More self-confidence results tomorrow! </a:t>
            </a:r>
          </a:p>
          <a:p>
            <a:pPr algn="r"/>
            <a:r>
              <a:rPr lang="en-US" sz="2000" b="1" dirty="0"/>
              <a:t>Adhikari, Lane - GG05 9:10-9:20 AM - Student Confidence and Performance Outcomes in an Introductory Physics Class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450399"/>
            <a:ext cx="38543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The Physics Teacher 52, 397 (2014)</a:t>
            </a:r>
          </a:p>
        </p:txBody>
      </p:sp>
    </p:spTree>
    <p:extLst>
      <p:ext uri="{BB962C8B-B14F-4D97-AF65-F5344CB8AC3E}">
        <p14:creationId xmlns:p14="http://schemas.microsoft.com/office/powerpoint/2010/main" val="92965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Letter Home: Authentic Writing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Shortfalls of the traditional lab report.</a:t>
            </a:r>
          </a:p>
          <a:p>
            <a:r>
              <a:rPr lang="en-US" dirty="0"/>
              <a:t>The lab report as inauthentic writing.</a:t>
            </a:r>
          </a:p>
          <a:p>
            <a:r>
              <a:rPr lang="en-US" dirty="0"/>
              <a:t>The Letter Home as authentic writing.</a:t>
            </a:r>
          </a:p>
          <a:p>
            <a:r>
              <a:rPr lang="en-US" dirty="0"/>
              <a:t>Grading rubric.</a:t>
            </a:r>
          </a:p>
          <a:p>
            <a:r>
              <a:rPr lang="en-US" dirty="0"/>
              <a:t>Samples of student work.</a:t>
            </a:r>
          </a:p>
          <a:p>
            <a:r>
              <a:rPr lang="en-US" dirty="0"/>
              <a:t>Initial learning assessment.</a:t>
            </a:r>
          </a:p>
          <a:p>
            <a:r>
              <a:rPr lang="en-US" dirty="0"/>
              <a:t>Further ideas &amp; questions.</a:t>
            </a:r>
          </a:p>
        </p:txBody>
      </p:sp>
    </p:spTree>
    <p:extLst>
      <p:ext uri="{BB962C8B-B14F-4D97-AF65-F5344CB8AC3E}">
        <p14:creationId xmlns:p14="http://schemas.microsoft.com/office/powerpoint/2010/main" val="280564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Shortfalls of the Traditional Lab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your frustrations with student lab reports?</a:t>
            </a:r>
          </a:p>
        </p:txBody>
      </p:sp>
    </p:spTree>
    <p:extLst>
      <p:ext uri="{BB962C8B-B14F-4D97-AF65-F5344CB8AC3E}">
        <p14:creationId xmlns:p14="http://schemas.microsoft.com/office/powerpoint/2010/main" val="239879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Shortfalls of the Traditional Lab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your frustrations with student lab reports?</a:t>
            </a:r>
          </a:p>
          <a:p>
            <a:r>
              <a:rPr lang="en-US" dirty="0"/>
              <a:t>Underdeveloped background.</a:t>
            </a:r>
          </a:p>
          <a:p>
            <a:r>
              <a:rPr lang="en-US" dirty="0"/>
              <a:t>Incomplete reasoning.</a:t>
            </a:r>
          </a:p>
          <a:p>
            <a:r>
              <a:rPr lang="en-US" dirty="0"/>
              <a:t>Vague demonstrations of student learning.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988734"/>
            <a:ext cx="7202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Alaimo</a:t>
            </a:r>
            <a:r>
              <a:rPr lang="en-US" dirty="0"/>
              <a:t>, </a:t>
            </a:r>
            <a:r>
              <a:rPr lang="en-US" dirty="0" smtClean="0"/>
              <a:t>Bean</a:t>
            </a:r>
            <a:r>
              <a:rPr lang="en-US" dirty="0"/>
              <a:t>, </a:t>
            </a:r>
            <a:r>
              <a:rPr lang="en-US" dirty="0" err="1" smtClean="0"/>
              <a:t>Langenhan</a:t>
            </a:r>
            <a:r>
              <a:rPr lang="en-US" dirty="0"/>
              <a:t>, </a:t>
            </a:r>
            <a:r>
              <a:rPr lang="en-US" dirty="0" smtClean="0"/>
              <a:t>Nichols, </a:t>
            </a:r>
            <a:r>
              <a:rPr lang="en-US" i="1" dirty="0" smtClean="0"/>
              <a:t>The WAC Journal </a:t>
            </a:r>
            <a:r>
              <a:rPr lang="en-US" b="1" dirty="0"/>
              <a:t>20</a:t>
            </a:r>
            <a:r>
              <a:rPr lang="en-US" dirty="0"/>
              <a:t>, 17–32 (Nov. 2009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Haagen-Schuetzenhoefer</a:t>
            </a:r>
            <a:r>
              <a:rPr lang="en-US" dirty="0" smtClean="0"/>
              <a:t>, </a:t>
            </a:r>
            <a:r>
              <a:rPr lang="en-US" i="1" dirty="0" smtClean="0"/>
              <a:t>Phys</a:t>
            </a:r>
            <a:r>
              <a:rPr lang="en-US" i="1" dirty="0"/>
              <a:t>. Teach</a:t>
            </a:r>
            <a:r>
              <a:rPr lang="en-US" dirty="0"/>
              <a:t>. </a:t>
            </a:r>
            <a:r>
              <a:rPr lang="en-US" b="1" dirty="0"/>
              <a:t>50</a:t>
            </a:r>
            <a:r>
              <a:rPr lang="en-US" dirty="0"/>
              <a:t>, </a:t>
            </a:r>
            <a:r>
              <a:rPr lang="en-US" dirty="0" smtClean="0"/>
              <a:t>430 (Oct</a:t>
            </a:r>
            <a:r>
              <a:rPr lang="en-US" dirty="0"/>
              <a:t>. 2012).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50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Lab Report as Inauthentic Writing</a:t>
            </a:r>
          </a:p>
        </p:txBody>
      </p:sp>
      <p:sp>
        <p:nvSpPr>
          <p:cNvPr id="4" name="Oval 3"/>
          <p:cNvSpPr/>
          <p:nvPr/>
        </p:nvSpPr>
        <p:spPr>
          <a:xfrm>
            <a:off x="6223120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STUDENT</a:t>
            </a:r>
          </a:p>
        </p:txBody>
      </p:sp>
      <p:sp>
        <p:nvSpPr>
          <p:cNvPr id="5" name="Oval 4"/>
          <p:cNvSpPr/>
          <p:nvPr/>
        </p:nvSpPr>
        <p:spPr>
          <a:xfrm>
            <a:off x="1127661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INSTRUCTOR</a:t>
            </a:r>
          </a:p>
        </p:txBody>
      </p:sp>
    </p:spTree>
    <p:extLst>
      <p:ext uri="{BB962C8B-B14F-4D97-AF65-F5344CB8AC3E}">
        <p14:creationId xmlns:p14="http://schemas.microsoft.com/office/powerpoint/2010/main" val="119434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Lab Report as Inauthentic Writing</a:t>
            </a:r>
          </a:p>
        </p:txBody>
      </p:sp>
      <p:sp>
        <p:nvSpPr>
          <p:cNvPr id="4" name="Oval 3"/>
          <p:cNvSpPr/>
          <p:nvPr/>
        </p:nvSpPr>
        <p:spPr>
          <a:xfrm>
            <a:off x="6223120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STUDENT</a:t>
            </a:r>
          </a:p>
        </p:txBody>
      </p:sp>
      <p:sp>
        <p:nvSpPr>
          <p:cNvPr id="5" name="Oval 4"/>
          <p:cNvSpPr/>
          <p:nvPr/>
        </p:nvSpPr>
        <p:spPr>
          <a:xfrm>
            <a:off x="1127661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INSTRUCTOR</a:t>
            </a:r>
          </a:p>
        </p:txBody>
      </p:sp>
      <p:sp>
        <p:nvSpPr>
          <p:cNvPr id="6" name="Arc 5"/>
          <p:cNvSpPr/>
          <p:nvPr/>
        </p:nvSpPr>
        <p:spPr>
          <a:xfrm>
            <a:off x="3122113" y="2524294"/>
            <a:ext cx="5446642" cy="1000537"/>
          </a:xfrm>
          <a:prstGeom prst="arc">
            <a:avLst>
              <a:gd name="adj1" fmla="val 11000970"/>
              <a:gd name="adj2" fmla="val 21430563"/>
            </a:avLst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" name="TextBox 8"/>
          <p:cNvSpPr txBox="1"/>
          <p:nvPr/>
        </p:nvSpPr>
        <p:spPr>
          <a:xfrm>
            <a:off x="3970495" y="1609914"/>
            <a:ext cx="35312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Instruction:</a:t>
            </a:r>
          </a:p>
          <a:p>
            <a:pPr algn="ctr"/>
            <a:r>
              <a:rPr lang="en-US" sz="2800" dirty="0"/>
              <a:t>Knowledge Transferred</a:t>
            </a:r>
          </a:p>
        </p:txBody>
      </p:sp>
    </p:spTree>
    <p:extLst>
      <p:ext uri="{BB962C8B-B14F-4D97-AF65-F5344CB8AC3E}">
        <p14:creationId xmlns:p14="http://schemas.microsoft.com/office/powerpoint/2010/main" val="261743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Lab Report as Inauthentic Writing</a:t>
            </a:r>
          </a:p>
        </p:txBody>
      </p:sp>
      <p:sp>
        <p:nvSpPr>
          <p:cNvPr id="4" name="Oval 3"/>
          <p:cNvSpPr/>
          <p:nvPr/>
        </p:nvSpPr>
        <p:spPr>
          <a:xfrm>
            <a:off x="6223120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STUDENT</a:t>
            </a:r>
          </a:p>
        </p:txBody>
      </p:sp>
      <p:sp>
        <p:nvSpPr>
          <p:cNvPr id="5" name="Oval 4"/>
          <p:cNvSpPr/>
          <p:nvPr/>
        </p:nvSpPr>
        <p:spPr>
          <a:xfrm>
            <a:off x="1127661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INSTRUCTOR</a:t>
            </a:r>
          </a:p>
        </p:txBody>
      </p:sp>
      <p:sp>
        <p:nvSpPr>
          <p:cNvPr id="6" name="Arc 5"/>
          <p:cNvSpPr/>
          <p:nvPr/>
        </p:nvSpPr>
        <p:spPr>
          <a:xfrm>
            <a:off x="3122113" y="2524294"/>
            <a:ext cx="5446642" cy="1000537"/>
          </a:xfrm>
          <a:prstGeom prst="arc">
            <a:avLst>
              <a:gd name="adj1" fmla="val 11000970"/>
              <a:gd name="adj2" fmla="val 21430563"/>
            </a:avLst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" name="Arc 6"/>
          <p:cNvSpPr/>
          <p:nvPr/>
        </p:nvSpPr>
        <p:spPr>
          <a:xfrm>
            <a:off x="8661523" y="3716987"/>
            <a:ext cx="3034748" cy="1630020"/>
          </a:xfrm>
          <a:prstGeom prst="arc">
            <a:avLst>
              <a:gd name="adj1" fmla="val 16831044"/>
              <a:gd name="adj2" fmla="val 10669100"/>
            </a:avLst>
          </a:prstGeom>
          <a:ln w="38100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" name="TextBox 8"/>
          <p:cNvSpPr txBox="1"/>
          <p:nvPr/>
        </p:nvSpPr>
        <p:spPr>
          <a:xfrm>
            <a:off x="3970495" y="1609914"/>
            <a:ext cx="35312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Instruction:</a:t>
            </a:r>
          </a:p>
          <a:p>
            <a:pPr algn="ctr"/>
            <a:r>
              <a:rPr lang="en-US" sz="2800" dirty="0"/>
              <a:t>Knowledge Transferred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72597" y="5439551"/>
            <a:ext cx="341260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Activity:</a:t>
            </a:r>
          </a:p>
          <a:p>
            <a:pPr algn="ctr"/>
            <a:r>
              <a:rPr lang="en-US" sz="2800" dirty="0"/>
              <a:t>Knowledge Generated</a:t>
            </a:r>
          </a:p>
          <a:p>
            <a:pPr algn="ctr"/>
            <a:r>
              <a:rPr lang="en-US" sz="2800" dirty="0"/>
              <a:t>(hopefully)</a:t>
            </a:r>
          </a:p>
        </p:txBody>
      </p:sp>
    </p:spTree>
    <p:extLst>
      <p:ext uri="{BB962C8B-B14F-4D97-AF65-F5344CB8AC3E}">
        <p14:creationId xmlns:p14="http://schemas.microsoft.com/office/powerpoint/2010/main" val="62355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Lab Report as Inauthentic Writing</a:t>
            </a:r>
          </a:p>
        </p:txBody>
      </p:sp>
      <p:sp>
        <p:nvSpPr>
          <p:cNvPr id="4" name="Oval 3"/>
          <p:cNvSpPr/>
          <p:nvPr/>
        </p:nvSpPr>
        <p:spPr>
          <a:xfrm>
            <a:off x="6223120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STUDENT</a:t>
            </a:r>
          </a:p>
        </p:txBody>
      </p:sp>
      <p:sp>
        <p:nvSpPr>
          <p:cNvPr id="5" name="Oval 4"/>
          <p:cNvSpPr/>
          <p:nvPr/>
        </p:nvSpPr>
        <p:spPr>
          <a:xfrm>
            <a:off x="1127661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INSTRUCTOR</a:t>
            </a:r>
          </a:p>
        </p:txBody>
      </p:sp>
      <p:sp>
        <p:nvSpPr>
          <p:cNvPr id="6" name="Arc 5"/>
          <p:cNvSpPr/>
          <p:nvPr/>
        </p:nvSpPr>
        <p:spPr>
          <a:xfrm>
            <a:off x="3122113" y="2524294"/>
            <a:ext cx="5446642" cy="1000537"/>
          </a:xfrm>
          <a:prstGeom prst="arc">
            <a:avLst>
              <a:gd name="adj1" fmla="val 11000970"/>
              <a:gd name="adj2" fmla="val 21430563"/>
            </a:avLst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" name="Arc 6"/>
          <p:cNvSpPr/>
          <p:nvPr/>
        </p:nvSpPr>
        <p:spPr>
          <a:xfrm>
            <a:off x="8661523" y="3716987"/>
            <a:ext cx="3034748" cy="1630020"/>
          </a:xfrm>
          <a:prstGeom prst="arc">
            <a:avLst>
              <a:gd name="adj1" fmla="val 16831044"/>
              <a:gd name="adj2" fmla="val 10669100"/>
            </a:avLst>
          </a:prstGeom>
          <a:ln w="38100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" name="Arc 7"/>
          <p:cNvSpPr/>
          <p:nvPr/>
        </p:nvSpPr>
        <p:spPr>
          <a:xfrm flipV="1">
            <a:off x="3012783" y="3935646"/>
            <a:ext cx="5446642" cy="1000537"/>
          </a:xfrm>
          <a:prstGeom prst="arc">
            <a:avLst>
              <a:gd name="adj1" fmla="val 11000970"/>
              <a:gd name="adj2" fmla="val 21430563"/>
            </a:avLst>
          </a:prstGeom>
          <a:ln w="38100">
            <a:solidFill>
              <a:schemeClr val="tx1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" name="TextBox 8"/>
          <p:cNvSpPr txBox="1"/>
          <p:nvPr/>
        </p:nvSpPr>
        <p:spPr>
          <a:xfrm>
            <a:off x="3970495" y="1609914"/>
            <a:ext cx="35312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Instruction:</a:t>
            </a:r>
          </a:p>
          <a:p>
            <a:pPr algn="ctr"/>
            <a:r>
              <a:rPr lang="en-US" sz="2800" dirty="0"/>
              <a:t>Knowledge Transferred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72597" y="5439551"/>
            <a:ext cx="341260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Activity:</a:t>
            </a:r>
          </a:p>
          <a:p>
            <a:pPr algn="ctr"/>
            <a:r>
              <a:rPr lang="en-US" sz="2800" dirty="0"/>
              <a:t>Knowledge Generated</a:t>
            </a:r>
          </a:p>
          <a:p>
            <a:pPr algn="ctr"/>
            <a:r>
              <a:rPr lang="en-US" sz="2800" dirty="0"/>
              <a:t>(hopefully)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70495" y="5050789"/>
            <a:ext cx="35312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Report:</a:t>
            </a:r>
          </a:p>
          <a:p>
            <a:pPr algn="ctr"/>
            <a:r>
              <a:rPr lang="en-US" sz="2800" dirty="0"/>
              <a:t>Knowledge Transferred</a:t>
            </a:r>
          </a:p>
          <a:p>
            <a:pPr algn="ctr"/>
            <a:r>
              <a:rPr lang="en-US" sz="2800" dirty="0"/>
              <a:t>(or just confirmed?)</a:t>
            </a:r>
          </a:p>
        </p:txBody>
      </p:sp>
    </p:spTree>
    <p:extLst>
      <p:ext uri="{BB962C8B-B14F-4D97-AF65-F5344CB8AC3E}">
        <p14:creationId xmlns:p14="http://schemas.microsoft.com/office/powerpoint/2010/main" val="242697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Lab Report as Inauthentic Writing</a:t>
            </a:r>
          </a:p>
        </p:txBody>
      </p:sp>
      <p:sp>
        <p:nvSpPr>
          <p:cNvPr id="4" name="Oval 3"/>
          <p:cNvSpPr/>
          <p:nvPr/>
        </p:nvSpPr>
        <p:spPr>
          <a:xfrm>
            <a:off x="6223120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STUDENT</a:t>
            </a:r>
          </a:p>
        </p:txBody>
      </p:sp>
      <p:sp>
        <p:nvSpPr>
          <p:cNvPr id="5" name="Oval 4"/>
          <p:cNvSpPr/>
          <p:nvPr/>
        </p:nvSpPr>
        <p:spPr>
          <a:xfrm>
            <a:off x="1127661" y="2842344"/>
            <a:ext cx="4121426" cy="17492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INSTRUCTOR</a:t>
            </a:r>
          </a:p>
        </p:txBody>
      </p:sp>
      <p:sp>
        <p:nvSpPr>
          <p:cNvPr id="6" name="Arc 5"/>
          <p:cNvSpPr/>
          <p:nvPr/>
        </p:nvSpPr>
        <p:spPr>
          <a:xfrm>
            <a:off x="3122113" y="2524294"/>
            <a:ext cx="5446642" cy="1000537"/>
          </a:xfrm>
          <a:prstGeom prst="arc">
            <a:avLst>
              <a:gd name="adj1" fmla="val 11000970"/>
              <a:gd name="adj2" fmla="val 21430563"/>
            </a:avLst>
          </a:prstGeom>
          <a:ln w="3810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" name="Arc 6"/>
          <p:cNvSpPr/>
          <p:nvPr/>
        </p:nvSpPr>
        <p:spPr>
          <a:xfrm>
            <a:off x="8661523" y="3716987"/>
            <a:ext cx="3034748" cy="1630020"/>
          </a:xfrm>
          <a:prstGeom prst="arc">
            <a:avLst>
              <a:gd name="adj1" fmla="val 16831044"/>
              <a:gd name="adj2" fmla="val 10669100"/>
            </a:avLst>
          </a:prstGeom>
          <a:ln w="38100">
            <a:solidFill>
              <a:schemeClr val="tx1"/>
            </a:solidFill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8" name="Arc 7"/>
          <p:cNvSpPr/>
          <p:nvPr/>
        </p:nvSpPr>
        <p:spPr>
          <a:xfrm flipV="1">
            <a:off x="3012783" y="3935646"/>
            <a:ext cx="5446642" cy="1000537"/>
          </a:xfrm>
          <a:prstGeom prst="arc">
            <a:avLst>
              <a:gd name="adj1" fmla="val 11000970"/>
              <a:gd name="adj2" fmla="val 21430563"/>
            </a:avLst>
          </a:prstGeom>
          <a:ln w="38100">
            <a:solidFill>
              <a:schemeClr val="tx1"/>
            </a:solidFill>
            <a:prstDash val="sysDash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9" name="TextBox 8"/>
          <p:cNvSpPr txBox="1"/>
          <p:nvPr/>
        </p:nvSpPr>
        <p:spPr>
          <a:xfrm>
            <a:off x="3970495" y="1609914"/>
            <a:ext cx="35312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Instruction:</a:t>
            </a:r>
          </a:p>
          <a:p>
            <a:pPr algn="ctr"/>
            <a:r>
              <a:rPr lang="en-US" sz="2800" dirty="0"/>
              <a:t>Knowledge Transferred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472597" y="5439551"/>
            <a:ext cx="341260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Activity:</a:t>
            </a:r>
          </a:p>
          <a:p>
            <a:pPr algn="ctr"/>
            <a:r>
              <a:rPr lang="en-US" sz="2800" dirty="0"/>
              <a:t>Knowledge Generated</a:t>
            </a:r>
          </a:p>
          <a:p>
            <a:pPr algn="ctr"/>
            <a:r>
              <a:rPr lang="en-US" sz="2800" dirty="0"/>
              <a:t>(hopefully)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70495" y="5050789"/>
            <a:ext cx="35312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Lab Report:</a:t>
            </a:r>
          </a:p>
          <a:p>
            <a:pPr algn="ctr"/>
            <a:r>
              <a:rPr lang="en-US" sz="2800" dirty="0"/>
              <a:t>Knowledge Transferred</a:t>
            </a:r>
          </a:p>
          <a:p>
            <a:pPr algn="ctr"/>
            <a:r>
              <a:rPr lang="en-US" sz="2800" dirty="0"/>
              <a:t>(or just confirmed?)</a:t>
            </a:r>
          </a:p>
        </p:txBody>
      </p:sp>
      <p:sp>
        <p:nvSpPr>
          <p:cNvPr id="12" name="TextBox 11"/>
          <p:cNvSpPr txBox="1"/>
          <p:nvPr/>
        </p:nvSpPr>
        <p:spPr>
          <a:xfrm rot="20866895">
            <a:off x="279825" y="4601776"/>
            <a:ext cx="4826859" cy="1384995"/>
          </a:xfrm>
          <a:prstGeom prst="rect">
            <a:avLst/>
          </a:prstGeom>
          <a:solidFill>
            <a:srgbClr val="FFFFFF">
              <a:alpha val="74902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Where else in life do you write about information for someone who already knows it?</a:t>
            </a:r>
          </a:p>
        </p:txBody>
      </p:sp>
    </p:spTree>
    <p:extLst>
      <p:ext uri="{BB962C8B-B14F-4D97-AF65-F5344CB8AC3E}">
        <p14:creationId xmlns:p14="http://schemas.microsoft.com/office/powerpoint/2010/main" val="218777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677</Words>
  <Application>Microsoft Office PowerPoint</Application>
  <PresentationFormat>Widescreen</PresentationFormat>
  <Paragraphs>144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Theme</vt:lpstr>
      <vt:lpstr>The Letter Home: An Authentic Post-Lab Writing Experience</vt:lpstr>
      <vt:lpstr>The Letter Home: Authentic Writing</vt:lpstr>
      <vt:lpstr>Shortfalls of the Traditional Lab Report</vt:lpstr>
      <vt:lpstr>Shortfalls of the Traditional Lab Report</vt:lpstr>
      <vt:lpstr>The Lab Report as Inauthentic Writing</vt:lpstr>
      <vt:lpstr>The Lab Report as Inauthentic Writing</vt:lpstr>
      <vt:lpstr>The Lab Report as Inauthentic Writing</vt:lpstr>
      <vt:lpstr>The Lab Report as Inauthentic Writing</vt:lpstr>
      <vt:lpstr>The Lab Report as Inauthentic Writing</vt:lpstr>
      <vt:lpstr>The Letter Home as Authentic Writing</vt:lpstr>
      <vt:lpstr>The Letter Home as Authentic Writing</vt:lpstr>
      <vt:lpstr>The Letter Home as Authentic Writing</vt:lpstr>
      <vt:lpstr>The Letter Home: Grading Rubric</vt:lpstr>
      <vt:lpstr>Samples of Student Work</vt:lpstr>
      <vt:lpstr>Initial Learning Assessment</vt:lpstr>
      <vt:lpstr>Initial Learning Assessment</vt:lpstr>
      <vt:lpstr>Initial Learning Assessment</vt:lpstr>
      <vt:lpstr>Initial Learning Assessment</vt:lpstr>
      <vt:lpstr>The Letter Home: Further Ideas &amp; 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Letter Home: An Authentic Post-Lab Writing Experience</dc:title>
  <dc:creator>Lane, Brian</dc:creator>
  <cp:lastModifiedBy>Lane, Brian</cp:lastModifiedBy>
  <cp:revision>40</cp:revision>
  <dcterms:created xsi:type="dcterms:W3CDTF">2017-01-31T20:39:43Z</dcterms:created>
  <dcterms:modified xsi:type="dcterms:W3CDTF">2017-02-13T19:50:44Z</dcterms:modified>
</cp:coreProperties>
</file>